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sldIdLst>
    <p:sldId id="256" r:id="rId2"/>
    <p:sldId id="258" r:id="rId3"/>
    <p:sldId id="260" r:id="rId4"/>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6" userDrawn="1">
          <p15:clr>
            <a:srgbClr val="A4A3A4"/>
          </p15:clr>
        </p15:guide>
        <p15:guide id="2" pos="67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B3B3"/>
    <a:srgbClr val="544B9A"/>
    <a:srgbClr val="8F70AF"/>
    <a:srgbClr val="7EC291"/>
    <a:srgbClr val="F088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4" autoAdjust="0"/>
    <p:restoredTop sz="94660"/>
  </p:normalViewPr>
  <p:slideViewPr>
    <p:cSldViewPr snapToGrid="0" showGuides="1">
      <p:cViewPr varScale="1">
        <p:scale>
          <a:sx n="24" d="100"/>
          <a:sy n="24" d="100"/>
        </p:scale>
        <p:origin x="2706" y="30"/>
      </p:cViewPr>
      <p:guideLst>
        <p:guide orient="horz" pos="9536"/>
        <p:guide pos="67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jp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5581713" y="1311965"/>
            <a:ext cx="3968060" cy="212686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pic>
        <p:nvPicPr>
          <p:cNvPr id="3" name="Grafik 2">
            <a:extLst>
              <a:ext uri="{FF2B5EF4-FFF2-40B4-BE49-F238E27FC236}">
                <a16:creationId xmlns:a16="http://schemas.microsoft.com/office/drawing/2014/main" id="{1AFADE87-7B2E-7777-9400-F715D96E1AC7}"/>
              </a:ext>
            </a:extLst>
          </p:cNvPr>
          <p:cNvPicPr>
            <a:picLocks noChangeAspect="1"/>
          </p:cNvPicPr>
          <p:nvPr userDrawn="1"/>
        </p:nvPicPr>
        <p:blipFill>
          <a:blip r:embed="rId4">
            <a:extLst>
              <a:ext uri="{28A0092B-C50C-407E-A947-70E740481C1C}">
                <a14:useLocalDpi xmlns:a14="http://schemas.microsoft.com/office/drawing/2010/main" val="0"/>
              </a:ext>
            </a:extLst>
          </a:blip>
          <a:srcRect t="17770" b="15639"/>
          <a:stretch>
            <a:fillRect/>
          </a:stretch>
        </p:blipFill>
        <p:spPr>
          <a:xfrm>
            <a:off x="10748807" y="872141"/>
            <a:ext cx="4514850" cy="3006515"/>
          </a:xfrm>
          <a:prstGeom prst="rect">
            <a:avLst/>
          </a:prstGeom>
        </p:spPr>
      </p:pic>
      <p:pic>
        <p:nvPicPr>
          <p:cNvPr id="5" name="Grafik 4">
            <a:extLst>
              <a:ext uri="{FF2B5EF4-FFF2-40B4-BE49-F238E27FC236}">
                <a16:creationId xmlns:a16="http://schemas.microsoft.com/office/drawing/2014/main" id="{98E18E14-FA73-8FDE-6CFF-0E254511A650}"/>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70358" y="28068107"/>
            <a:ext cx="8439393" cy="2114329"/>
          </a:xfrm>
          <a:prstGeom prst="rect">
            <a:avLst/>
          </a:prstGeom>
        </p:spPr>
      </p:pic>
    </p:spTree>
    <p:extLst>
      <p:ext uri="{BB962C8B-B14F-4D97-AF65-F5344CB8AC3E}">
        <p14:creationId xmlns:p14="http://schemas.microsoft.com/office/powerpoint/2010/main" val="1538872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3064543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3488818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4266811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40396699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6A3C75BA-65BE-4862-B415-9B87D9772763}" type="datetimeFigureOut">
              <a:rPr lang="de-DE" smtClean="0"/>
              <a:t>24.03.2026</a:t>
            </a:fld>
            <a:endParaRPr lang="de-DE"/>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662A373B-0066-4A73-A503-CCA3309B9556}" type="slidenum">
              <a:rPr lang="de-DE" smtClean="0"/>
              <a:t>‹Nr.›</a:t>
            </a:fld>
            <a:endParaRPr lang="de-DE"/>
          </a:p>
        </p:txBody>
      </p:sp>
    </p:spTree>
    <p:extLst>
      <p:ext uri="{BB962C8B-B14F-4D97-AF65-F5344CB8AC3E}">
        <p14:creationId xmlns:p14="http://schemas.microsoft.com/office/powerpoint/2010/main" val="1635067313"/>
      </p:ext>
    </p:extLst>
  </p:cSld>
  <p:clrMap bg1="lt1" tx1="dk1" bg2="lt2" tx2="dk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75" r:id="rId5"/>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54ABD038-5BE8-440F-99E1-9E0A49D4B1A7}"/>
              </a:ext>
            </a:extLst>
          </p:cNvPr>
          <p:cNvSpPr/>
          <p:nvPr/>
        </p:nvSpPr>
        <p:spPr>
          <a:xfrm>
            <a:off x="-1" y="4329875"/>
            <a:ext cx="21383625" cy="5183416"/>
          </a:xfrm>
          <a:prstGeom prst="rect">
            <a:avLst/>
          </a:prstGeom>
          <a:solidFill>
            <a:srgbClr val="12B3B3"/>
          </a:solidFill>
          <a:ln w="12700" cap="flat" cmpd="sng" algn="ctr">
            <a:noFill/>
            <a:prstDash val="solid"/>
            <a:miter lim="800000"/>
          </a:ln>
          <a:effectLst/>
        </p:spPr>
        <p:txBody>
          <a:bodyPr rtlCol="0" anchor="ctr"/>
          <a:lstStyle/>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r>
              <a:rPr lang="de-DE" sz="4878" kern="0" dirty="0">
                <a:solidFill>
                  <a:srgbClr val="FFFFFF"/>
                </a:solidFill>
                <a:latin typeface="Calibri" panose="020F0502020204030204"/>
              </a:rPr>
              <a:t>Name und Hochschule der Beteiligten Personen</a:t>
            </a:r>
          </a:p>
          <a:p>
            <a:pPr algn="ctr" defTabSz="2477525">
              <a:defRPr/>
            </a:pPr>
            <a:r>
              <a:rPr lang="de-DE" sz="4878" kern="0" dirty="0">
                <a:solidFill>
                  <a:srgbClr val="FFFFFF"/>
                </a:solidFill>
                <a:latin typeface="Calibri" panose="020F0502020204030204"/>
              </a:rPr>
              <a:t>Kontakt zum Projekt / den Personen</a:t>
            </a:r>
          </a:p>
        </p:txBody>
      </p:sp>
      <p:sp>
        <p:nvSpPr>
          <p:cNvPr id="12" name="Titel 1">
            <a:extLst>
              <a:ext uri="{FF2B5EF4-FFF2-40B4-BE49-F238E27FC236}">
                <a16:creationId xmlns:a16="http://schemas.microsoft.com/office/drawing/2014/main" id="{CC43A057-E746-4AF7-BF74-4D7378702D59}"/>
              </a:ext>
            </a:extLst>
          </p:cNvPr>
          <p:cNvSpPr txBox="1">
            <a:spLocks/>
          </p:cNvSpPr>
          <p:nvPr/>
        </p:nvSpPr>
        <p:spPr>
          <a:xfrm>
            <a:off x="1600951" y="5048206"/>
            <a:ext cx="18181722" cy="3697215"/>
          </a:xfrm>
          <a:prstGeom prst="rect">
            <a:avLst/>
          </a:prstGeom>
        </p:spPr>
        <p:txBody>
          <a:bodyPr anchor="t" anchorCtr="0"/>
          <a:lstStyle>
            <a:lvl1pPr algn="l" defTabSz="914400" rtl="0" eaLnBrk="1" latinLnBrk="0" hangingPunct="1">
              <a:lnSpc>
                <a:spcPct val="90000"/>
              </a:lnSpc>
              <a:spcBef>
                <a:spcPct val="0"/>
              </a:spcBef>
              <a:buNone/>
              <a:defRPr sz="7000" b="1" i="0" u="none" kern="1200">
                <a:solidFill>
                  <a:schemeClr val="bg1"/>
                </a:solidFill>
                <a:latin typeface="IBM Plex Sans SemiBold" panose="020B0503050203000203" pitchFamily="34" charset="0"/>
                <a:ea typeface="+mj-ea"/>
                <a:cs typeface="+mj-cs"/>
              </a:defRPr>
            </a:lvl1pPr>
          </a:lstStyle>
          <a:p>
            <a:pPr algn="ctr">
              <a:defRPr/>
            </a:pPr>
            <a:r>
              <a:rPr lang="de-DE" sz="11314" i="1" dirty="0">
                <a:solidFill>
                  <a:srgbClr val="FFFFFF"/>
                </a:solidFill>
              </a:rPr>
              <a:t>Hier steht der Projekttitel</a:t>
            </a:r>
          </a:p>
        </p:txBody>
      </p:sp>
      <p:cxnSp>
        <p:nvCxnSpPr>
          <p:cNvPr id="13" name="Gerade Verbindung 17">
            <a:extLst>
              <a:ext uri="{FF2B5EF4-FFF2-40B4-BE49-F238E27FC236}">
                <a16:creationId xmlns:a16="http://schemas.microsoft.com/office/drawing/2014/main" id="{F7D938EA-93CD-4F3B-B222-27D0254D2E98}"/>
              </a:ext>
            </a:extLst>
          </p:cNvPr>
          <p:cNvCxnSpPr>
            <a:cxnSpLocks/>
          </p:cNvCxnSpPr>
          <p:nvPr/>
        </p:nvCxnSpPr>
        <p:spPr>
          <a:xfrm>
            <a:off x="2478740" y="6755210"/>
            <a:ext cx="16445903" cy="0"/>
          </a:xfrm>
          <a:prstGeom prst="line">
            <a:avLst/>
          </a:prstGeom>
          <a:noFill/>
          <a:ln w="101600" cap="flat" cmpd="sng" algn="ctr">
            <a:solidFill>
              <a:srgbClr val="FFFFFF"/>
            </a:solidFill>
            <a:prstDash val="solid"/>
            <a:miter lim="800000"/>
          </a:ln>
          <a:effectLst/>
        </p:spPr>
      </p:cxnSp>
      <p:sp>
        <p:nvSpPr>
          <p:cNvPr id="14" name="Subtitle 2">
            <a:extLst>
              <a:ext uri="{FF2B5EF4-FFF2-40B4-BE49-F238E27FC236}">
                <a16:creationId xmlns:a16="http://schemas.microsoft.com/office/drawing/2014/main" id="{6BF33B27-AA41-4DF8-90C6-B21C6917ADE2}"/>
              </a:ext>
            </a:extLst>
          </p:cNvPr>
          <p:cNvSpPr txBox="1">
            <a:spLocks/>
          </p:cNvSpPr>
          <p:nvPr/>
        </p:nvSpPr>
        <p:spPr>
          <a:xfrm>
            <a:off x="771884" y="10231624"/>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12B3B3"/>
                </a:solidFill>
                <a:latin typeface="IBM Plex Sans" panose="020B0503050203000203" pitchFamily="34" charset="0"/>
              </a:rPr>
              <a:t>Darum geht es im Projekt:</a:t>
            </a: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5" name="Subtitle 2">
            <a:extLst>
              <a:ext uri="{FF2B5EF4-FFF2-40B4-BE49-F238E27FC236}">
                <a16:creationId xmlns:a16="http://schemas.microsoft.com/office/drawing/2014/main" id="{EF696480-B38B-4015-8880-F7D5F5980E4C}"/>
              </a:ext>
            </a:extLst>
          </p:cNvPr>
          <p:cNvSpPr txBox="1">
            <a:spLocks/>
          </p:cNvSpPr>
          <p:nvPr/>
        </p:nvSpPr>
        <p:spPr>
          <a:xfrm>
            <a:off x="781763" y="15311605"/>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12B3B3"/>
                </a:solidFill>
                <a:latin typeface="IBM Plex Sans" panose="020B0503050203000203" pitchFamily="34" charset="0"/>
              </a:rPr>
              <a:t>Das beschäftigt uns am meisten: </a:t>
            </a: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6" name="Subtitle 2">
            <a:extLst>
              <a:ext uri="{FF2B5EF4-FFF2-40B4-BE49-F238E27FC236}">
                <a16:creationId xmlns:a16="http://schemas.microsoft.com/office/drawing/2014/main" id="{B04D37B6-20C4-43F0-B5A2-B99B49EF94B6}"/>
              </a:ext>
            </a:extLst>
          </p:cNvPr>
          <p:cNvSpPr txBox="1">
            <a:spLocks/>
          </p:cNvSpPr>
          <p:nvPr/>
        </p:nvSpPr>
        <p:spPr>
          <a:xfrm>
            <a:off x="771884" y="20391586"/>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12B3B3"/>
                </a:solidFill>
                <a:latin typeface="IBM Plex Sans" panose="020B0503050203000203" pitchFamily="34" charset="0"/>
              </a:rPr>
              <a:t>So soll der Transfer in die Hochschule / Lehre gelingen.</a:t>
            </a:r>
            <a:endParaRPr lang="en-GB" sz="5657" b="1" dirty="0">
              <a:solidFill>
                <a:srgbClr val="12B3B3"/>
              </a:solidFill>
              <a:latin typeface="IBM Plex Sans" panose="020B0503050203000203" pitchFamily="34" charset="0"/>
            </a:endParaRP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7" name="Rechteck: abgerundete Ecken 16">
            <a:extLst>
              <a:ext uri="{FF2B5EF4-FFF2-40B4-BE49-F238E27FC236}">
                <a16:creationId xmlns:a16="http://schemas.microsoft.com/office/drawing/2014/main" id="{97C4727E-6B63-4A5B-B372-DE39E68430E6}"/>
              </a:ext>
            </a:extLst>
          </p:cNvPr>
          <p:cNvSpPr/>
          <p:nvPr/>
        </p:nvSpPr>
        <p:spPr>
          <a:xfrm>
            <a:off x="11228152" y="25518023"/>
            <a:ext cx="9393467" cy="3887337"/>
          </a:xfrm>
          <a:prstGeom prst="roundRect">
            <a:avLst/>
          </a:prstGeom>
          <a:solidFill>
            <a:srgbClr val="12B3B3"/>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für eine Visualisierung / Grafik / Foto oder ähnliches</a:t>
            </a:r>
          </a:p>
        </p:txBody>
      </p:sp>
      <p:sp>
        <p:nvSpPr>
          <p:cNvPr id="9" name="Rechteck: abgerundete Ecken 8">
            <a:extLst>
              <a:ext uri="{FF2B5EF4-FFF2-40B4-BE49-F238E27FC236}">
                <a16:creationId xmlns:a16="http://schemas.microsoft.com/office/drawing/2014/main" id="{1038D5D8-2995-422D-9F60-C93D0A0B6637}"/>
              </a:ext>
            </a:extLst>
          </p:cNvPr>
          <p:cNvSpPr/>
          <p:nvPr/>
        </p:nvSpPr>
        <p:spPr>
          <a:xfrm>
            <a:off x="771884" y="25594063"/>
            <a:ext cx="9393467" cy="2553838"/>
          </a:xfrm>
          <a:prstGeom prst="roundRect">
            <a:avLst/>
          </a:prstGeom>
          <a:solidFill>
            <a:srgbClr val="12B3B3"/>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eigenes Hochschullogo</a:t>
            </a:r>
          </a:p>
        </p:txBody>
      </p:sp>
    </p:spTree>
    <p:extLst>
      <p:ext uri="{BB962C8B-B14F-4D97-AF65-F5344CB8AC3E}">
        <p14:creationId xmlns:p14="http://schemas.microsoft.com/office/powerpoint/2010/main" val="2874794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54ABD038-5BE8-440F-99E1-9E0A49D4B1A7}"/>
              </a:ext>
            </a:extLst>
          </p:cNvPr>
          <p:cNvSpPr/>
          <p:nvPr/>
        </p:nvSpPr>
        <p:spPr>
          <a:xfrm>
            <a:off x="-1" y="4329875"/>
            <a:ext cx="21383625" cy="5183416"/>
          </a:xfrm>
          <a:prstGeom prst="rect">
            <a:avLst/>
          </a:prstGeom>
          <a:solidFill>
            <a:srgbClr val="544B9A"/>
          </a:solidFill>
          <a:ln w="12700" cap="flat" cmpd="sng" algn="ctr">
            <a:noFill/>
            <a:prstDash val="solid"/>
            <a:miter lim="800000"/>
          </a:ln>
          <a:effectLst/>
        </p:spPr>
        <p:txBody>
          <a:bodyPr rtlCol="0" anchor="ctr"/>
          <a:lstStyle/>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r>
              <a:rPr lang="de-DE" sz="4878" kern="0" dirty="0">
                <a:solidFill>
                  <a:srgbClr val="FFFFFF"/>
                </a:solidFill>
                <a:latin typeface="Calibri" panose="020F0502020204030204"/>
              </a:rPr>
              <a:t>Name und Hochschule der Beteiligten Personen</a:t>
            </a:r>
          </a:p>
          <a:p>
            <a:pPr algn="ctr" defTabSz="2477525">
              <a:defRPr/>
            </a:pPr>
            <a:r>
              <a:rPr lang="de-DE" sz="4878" kern="0" dirty="0">
                <a:solidFill>
                  <a:srgbClr val="FFFFFF"/>
                </a:solidFill>
                <a:latin typeface="Calibri" panose="020F0502020204030204"/>
              </a:rPr>
              <a:t>Kontakt zum Projekt / den Personen</a:t>
            </a:r>
          </a:p>
        </p:txBody>
      </p:sp>
      <p:sp>
        <p:nvSpPr>
          <p:cNvPr id="12" name="Titel 1">
            <a:extLst>
              <a:ext uri="{FF2B5EF4-FFF2-40B4-BE49-F238E27FC236}">
                <a16:creationId xmlns:a16="http://schemas.microsoft.com/office/drawing/2014/main" id="{CC43A057-E746-4AF7-BF74-4D7378702D59}"/>
              </a:ext>
            </a:extLst>
          </p:cNvPr>
          <p:cNvSpPr txBox="1">
            <a:spLocks/>
          </p:cNvSpPr>
          <p:nvPr/>
        </p:nvSpPr>
        <p:spPr>
          <a:xfrm>
            <a:off x="1600951" y="5048206"/>
            <a:ext cx="18181722" cy="3697215"/>
          </a:xfrm>
          <a:prstGeom prst="rect">
            <a:avLst/>
          </a:prstGeom>
        </p:spPr>
        <p:txBody>
          <a:bodyPr anchor="t" anchorCtr="0"/>
          <a:lstStyle>
            <a:lvl1pPr algn="l" defTabSz="914400" rtl="0" eaLnBrk="1" latinLnBrk="0" hangingPunct="1">
              <a:lnSpc>
                <a:spcPct val="90000"/>
              </a:lnSpc>
              <a:spcBef>
                <a:spcPct val="0"/>
              </a:spcBef>
              <a:buNone/>
              <a:defRPr sz="7000" b="1" i="0" u="none" kern="1200">
                <a:solidFill>
                  <a:schemeClr val="bg1"/>
                </a:solidFill>
                <a:latin typeface="IBM Plex Sans SemiBold" panose="020B0503050203000203" pitchFamily="34" charset="0"/>
                <a:ea typeface="+mj-ea"/>
                <a:cs typeface="+mj-cs"/>
              </a:defRPr>
            </a:lvl1pPr>
          </a:lstStyle>
          <a:p>
            <a:pPr algn="ctr">
              <a:defRPr/>
            </a:pPr>
            <a:r>
              <a:rPr lang="de-DE" sz="11314" i="1" dirty="0">
                <a:solidFill>
                  <a:srgbClr val="FFFFFF"/>
                </a:solidFill>
              </a:rPr>
              <a:t>Hier steht der Projekttitel</a:t>
            </a:r>
          </a:p>
        </p:txBody>
      </p:sp>
      <p:cxnSp>
        <p:nvCxnSpPr>
          <p:cNvPr id="13" name="Gerade Verbindung 17">
            <a:extLst>
              <a:ext uri="{FF2B5EF4-FFF2-40B4-BE49-F238E27FC236}">
                <a16:creationId xmlns:a16="http://schemas.microsoft.com/office/drawing/2014/main" id="{F7D938EA-93CD-4F3B-B222-27D0254D2E98}"/>
              </a:ext>
            </a:extLst>
          </p:cNvPr>
          <p:cNvCxnSpPr>
            <a:cxnSpLocks/>
          </p:cNvCxnSpPr>
          <p:nvPr/>
        </p:nvCxnSpPr>
        <p:spPr>
          <a:xfrm>
            <a:off x="2478740" y="6755210"/>
            <a:ext cx="16445903" cy="0"/>
          </a:xfrm>
          <a:prstGeom prst="line">
            <a:avLst/>
          </a:prstGeom>
          <a:noFill/>
          <a:ln w="101600" cap="flat" cmpd="sng" algn="ctr">
            <a:solidFill>
              <a:srgbClr val="FFFFFF"/>
            </a:solidFill>
            <a:prstDash val="solid"/>
            <a:miter lim="800000"/>
          </a:ln>
          <a:effectLst/>
        </p:spPr>
      </p:cxnSp>
      <p:sp>
        <p:nvSpPr>
          <p:cNvPr id="14" name="Subtitle 2">
            <a:extLst>
              <a:ext uri="{FF2B5EF4-FFF2-40B4-BE49-F238E27FC236}">
                <a16:creationId xmlns:a16="http://schemas.microsoft.com/office/drawing/2014/main" id="{6BF33B27-AA41-4DF8-90C6-B21C6917ADE2}"/>
              </a:ext>
            </a:extLst>
          </p:cNvPr>
          <p:cNvSpPr txBox="1">
            <a:spLocks/>
          </p:cNvSpPr>
          <p:nvPr/>
        </p:nvSpPr>
        <p:spPr>
          <a:xfrm>
            <a:off x="771884" y="10231624"/>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544B9A"/>
                </a:solidFill>
                <a:latin typeface="IBM Plex Sans" panose="020B0503050203000203" pitchFamily="34" charset="0"/>
              </a:rPr>
              <a:t>Darum geht es im Projekt:</a:t>
            </a: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5" name="Subtitle 2">
            <a:extLst>
              <a:ext uri="{FF2B5EF4-FFF2-40B4-BE49-F238E27FC236}">
                <a16:creationId xmlns:a16="http://schemas.microsoft.com/office/drawing/2014/main" id="{EF696480-B38B-4015-8880-F7D5F5980E4C}"/>
              </a:ext>
            </a:extLst>
          </p:cNvPr>
          <p:cNvSpPr txBox="1">
            <a:spLocks/>
          </p:cNvSpPr>
          <p:nvPr/>
        </p:nvSpPr>
        <p:spPr>
          <a:xfrm>
            <a:off x="781763" y="15311605"/>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544B9A"/>
                </a:solidFill>
                <a:latin typeface="IBM Plex Sans" panose="020B0503050203000203" pitchFamily="34" charset="0"/>
              </a:rPr>
              <a:t>Das beschäftigt uns am meisten: </a:t>
            </a: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6" name="Subtitle 2">
            <a:extLst>
              <a:ext uri="{FF2B5EF4-FFF2-40B4-BE49-F238E27FC236}">
                <a16:creationId xmlns:a16="http://schemas.microsoft.com/office/drawing/2014/main" id="{B04D37B6-20C4-43F0-B5A2-B99B49EF94B6}"/>
              </a:ext>
            </a:extLst>
          </p:cNvPr>
          <p:cNvSpPr txBox="1">
            <a:spLocks/>
          </p:cNvSpPr>
          <p:nvPr/>
        </p:nvSpPr>
        <p:spPr>
          <a:xfrm>
            <a:off x="771884" y="20391586"/>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544B9A"/>
                </a:solidFill>
                <a:latin typeface="IBM Plex Sans" panose="020B0503050203000203" pitchFamily="34" charset="0"/>
              </a:rPr>
              <a:t>So soll der Transfer in die Lehre und Hochschule gelingen:</a:t>
            </a:r>
            <a:endParaRPr lang="en-GB" sz="5657" b="1" dirty="0">
              <a:solidFill>
                <a:srgbClr val="544B9A"/>
              </a:solidFill>
              <a:latin typeface="IBM Plex Sans" panose="020B0503050203000203" pitchFamily="34" charset="0"/>
            </a:endParaRP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7" name="Rechteck: abgerundete Ecken 16">
            <a:extLst>
              <a:ext uri="{FF2B5EF4-FFF2-40B4-BE49-F238E27FC236}">
                <a16:creationId xmlns:a16="http://schemas.microsoft.com/office/drawing/2014/main" id="{97C4727E-6B63-4A5B-B372-DE39E68430E6}"/>
              </a:ext>
            </a:extLst>
          </p:cNvPr>
          <p:cNvSpPr/>
          <p:nvPr/>
        </p:nvSpPr>
        <p:spPr>
          <a:xfrm>
            <a:off x="11228152" y="25511319"/>
            <a:ext cx="9393467" cy="3887337"/>
          </a:xfrm>
          <a:prstGeom prst="roundRect">
            <a:avLst/>
          </a:prstGeom>
          <a:solidFill>
            <a:srgbClr val="544B9A"/>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für eine Visualisierung / Grafik / Foto oder ähnliches</a:t>
            </a:r>
          </a:p>
        </p:txBody>
      </p:sp>
      <p:sp>
        <p:nvSpPr>
          <p:cNvPr id="9" name="Rechteck: abgerundete Ecken 8">
            <a:extLst>
              <a:ext uri="{FF2B5EF4-FFF2-40B4-BE49-F238E27FC236}">
                <a16:creationId xmlns:a16="http://schemas.microsoft.com/office/drawing/2014/main" id="{26DFAB8E-1CA7-4501-8620-918999288516}"/>
              </a:ext>
            </a:extLst>
          </p:cNvPr>
          <p:cNvSpPr/>
          <p:nvPr/>
        </p:nvSpPr>
        <p:spPr>
          <a:xfrm>
            <a:off x="771884" y="25594063"/>
            <a:ext cx="9393467" cy="2553838"/>
          </a:xfrm>
          <a:prstGeom prst="roundRect">
            <a:avLst/>
          </a:prstGeom>
          <a:solidFill>
            <a:srgbClr val="544B9A"/>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eigenes Hochschullogo</a:t>
            </a:r>
          </a:p>
        </p:txBody>
      </p:sp>
    </p:spTree>
    <p:extLst>
      <p:ext uri="{BB962C8B-B14F-4D97-AF65-F5344CB8AC3E}">
        <p14:creationId xmlns:p14="http://schemas.microsoft.com/office/powerpoint/2010/main" val="3400265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54ABD038-5BE8-440F-99E1-9E0A49D4B1A7}"/>
              </a:ext>
            </a:extLst>
          </p:cNvPr>
          <p:cNvSpPr/>
          <p:nvPr/>
        </p:nvSpPr>
        <p:spPr>
          <a:xfrm>
            <a:off x="-1" y="4329875"/>
            <a:ext cx="21383625" cy="5183416"/>
          </a:xfrm>
          <a:prstGeom prst="rect">
            <a:avLst/>
          </a:prstGeom>
          <a:solidFill>
            <a:srgbClr val="8F70AF"/>
          </a:solidFill>
          <a:ln w="12700" cap="flat" cmpd="sng" algn="ctr">
            <a:noFill/>
            <a:prstDash val="solid"/>
            <a:miter lim="800000"/>
          </a:ln>
          <a:effectLst/>
        </p:spPr>
        <p:txBody>
          <a:bodyPr rtlCol="0" anchor="ctr"/>
          <a:lstStyle/>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r>
              <a:rPr lang="de-DE" sz="4878" kern="0" dirty="0">
                <a:solidFill>
                  <a:srgbClr val="FFFFFF"/>
                </a:solidFill>
                <a:latin typeface="Calibri" panose="020F0502020204030204"/>
              </a:rPr>
              <a:t>Name und Hochschule der Beteiligten Personen</a:t>
            </a:r>
          </a:p>
          <a:p>
            <a:pPr algn="ctr" defTabSz="2477525">
              <a:defRPr/>
            </a:pPr>
            <a:r>
              <a:rPr lang="de-DE" sz="4878" kern="0" dirty="0">
                <a:solidFill>
                  <a:srgbClr val="FFFFFF"/>
                </a:solidFill>
                <a:latin typeface="Calibri" panose="020F0502020204030204"/>
              </a:rPr>
              <a:t>Kontakt zum Projekt / den Personen</a:t>
            </a:r>
          </a:p>
        </p:txBody>
      </p:sp>
      <p:sp>
        <p:nvSpPr>
          <p:cNvPr id="12" name="Titel 1">
            <a:extLst>
              <a:ext uri="{FF2B5EF4-FFF2-40B4-BE49-F238E27FC236}">
                <a16:creationId xmlns:a16="http://schemas.microsoft.com/office/drawing/2014/main" id="{CC43A057-E746-4AF7-BF74-4D7378702D59}"/>
              </a:ext>
            </a:extLst>
          </p:cNvPr>
          <p:cNvSpPr txBox="1">
            <a:spLocks/>
          </p:cNvSpPr>
          <p:nvPr/>
        </p:nvSpPr>
        <p:spPr>
          <a:xfrm>
            <a:off x="1600951" y="5048206"/>
            <a:ext cx="18181722" cy="3697215"/>
          </a:xfrm>
          <a:prstGeom prst="rect">
            <a:avLst/>
          </a:prstGeom>
        </p:spPr>
        <p:txBody>
          <a:bodyPr anchor="t" anchorCtr="0"/>
          <a:lstStyle>
            <a:lvl1pPr algn="l" defTabSz="914400" rtl="0" eaLnBrk="1" latinLnBrk="0" hangingPunct="1">
              <a:lnSpc>
                <a:spcPct val="90000"/>
              </a:lnSpc>
              <a:spcBef>
                <a:spcPct val="0"/>
              </a:spcBef>
              <a:buNone/>
              <a:defRPr sz="7000" b="1" i="0" u="none" kern="1200">
                <a:solidFill>
                  <a:schemeClr val="bg1"/>
                </a:solidFill>
                <a:latin typeface="IBM Plex Sans SemiBold" panose="020B0503050203000203" pitchFamily="34" charset="0"/>
                <a:ea typeface="+mj-ea"/>
                <a:cs typeface="+mj-cs"/>
              </a:defRPr>
            </a:lvl1pPr>
          </a:lstStyle>
          <a:p>
            <a:pPr algn="ctr">
              <a:defRPr/>
            </a:pPr>
            <a:r>
              <a:rPr lang="de-DE" sz="11314" i="1" dirty="0">
                <a:solidFill>
                  <a:srgbClr val="FFFFFF"/>
                </a:solidFill>
              </a:rPr>
              <a:t>Hier steht der Projekttitel</a:t>
            </a:r>
          </a:p>
        </p:txBody>
      </p:sp>
      <p:cxnSp>
        <p:nvCxnSpPr>
          <p:cNvPr id="13" name="Gerade Verbindung 17">
            <a:extLst>
              <a:ext uri="{FF2B5EF4-FFF2-40B4-BE49-F238E27FC236}">
                <a16:creationId xmlns:a16="http://schemas.microsoft.com/office/drawing/2014/main" id="{F7D938EA-93CD-4F3B-B222-27D0254D2E98}"/>
              </a:ext>
            </a:extLst>
          </p:cNvPr>
          <p:cNvCxnSpPr>
            <a:cxnSpLocks/>
          </p:cNvCxnSpPr>
          <p:nvPr/>
        </p:nvCxnSpPr>
        <p:spPr>
          <a:xfrm>
            <a:off x="2478740" y="6755210"/>
            <a:ext cx="16445903" cy="0"/>
          </a:xfrm>
          <a:prstGeom prst="line">
            <a:avLst/>
          </a:prstGeom>
          <a:noFill/>
          <a:ln w="101600" cap="flat" cmpd="sng" algn="ctr">
            <a:solidFill>
              <a:srgbClr val="FFFFFF"/>
            </a:solidFill>
            <a:prstDash val="solid"/>
            <a:miter lim="800000"/>
          </a:ln>
          <a:effectLst/>
        </p:spPr>
      </p:cxnSp>
      <p:sp>
        <p:nvSpPr>
          <p:cNvPr id="14" name="Subtitle 2">
            <a:extLst>
              <a:ext uri="{FF2B5EF4-FFF2-40B4-BE49-F238E27FC236}">
                <a16:creationId xmlns:a16="http://schemas.microsoft.com/office/drawing/2014/main" id="{6BF33B27-AA41-4DF8-90C6-B21C6917ADE2}"/>
              </a:ext>
            </a:extLst>
          </p:cNvPr>
          <p:cNvSpPr txBox="1">
            <a:spLocks/>
          </p:cNvSpPr>
          <p:nvPr/>
        </p:nvSpPr>
        <p:spPr>
          <a:xfrm>
            <a:off x="771884" y="10231624"/>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8F70AF"/>
                </a:solidFill>
                <a:latin typeface="IBM Plex Sans" panose="020B0503050203000203" pitchFamily="34" charset="0"/>
              </a:rPr>
              <a:t>Darum geht es im Projekt:</a:t>
            </a: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5" name="Subtitle 2">
            <a:extLst>
              <a:ext uri="{FF2B5EF4-FFF2-40B4-BE49-F238E27FC236}">
                <a16:creationId xmlns:a16="http://schemas.microsoft.com/office/drawing/2014/main" id="{EF696480-B38B-4015-8880-F7D5F5980E4C}"/>
              </a:ext>
            </a:extLst>
          </p:cNvPr>
          <p:cNvSpPr txBox="1">
            <a:spLocks/>
          </p:cNvSpPr>
          <p:nvPr/>
        </p:nvSpPr>
        <p:spPr>
          <a:xfrm>
            <a:off x="781763" y="15311605"/>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8F70AF"/>
                </a:solidFill>
                <a:latin typeface="IBM Plex Sans" panose="020B0503050203000203" pitchFamily="34" charset="0"/>
              </a:rPr>
              <a:t>Das beschäftigt uns am meisten: </a:t>
            </a: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6" name="Subtitle 2">
            <a:extLst>
              <a:ext uri="{FF2B5EF4-FFF2-40B4-BE49-F238E27FC236}">
                <a16:creationId xmlns:a16="http://schemas.microsoft.com/office/drawing/2014/main" id="{B04D37B6-20C4-43F0-B5A2-B99B49EF94B6}"/>
              </a:ext>
            </a:extLst>
          </p:cNvPr>
          <p:cNvSpPr txBox="1">
            <a:spLocks/>
          </p:cNvSpPr>
          <p:nvPr/>
        </p:nvSpPr>
        <p:spPr>
          <a:xfrm>
            <a:off x="771884" y="20391586"/>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8F70AF"/>
                </a:solidFill>
                <a:latin typeface="IBM Plex Sans" panose="020B0503050203000203" pitchFamily="34" charset="0"/>
              </a:rPr>
              <a:t>So soll der Transfer in die Lehre und Hochschule gelingen:</a:t>
            </a:r>
            <a:endParaRPr lang="en-GB" sz="5657" b="1" dirty="0">
              <a:solidFill>
                <a:srgbClr val="8F70AF"/>
              </a:solidFill>
              <a:latin typeface="IBM Plex Sans" panose="020B0503050203000203" pitchFamily="34" charset="0"/>
            </a:endParaRPr>
          </a:p>
          <a:p>
            <a:pPr algn="l">
              <a:spcBef>
                <a:spcPct val="0"/>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7" name="Rechteck: abgerundete Ecken 16">
            <a:extLst>
              <a:ext uri="{FF2B5EF4-FFF2-40B4-BE49-F238E27FC236}">
                <a16:creationId xmlns:a16="http://schemas.microsoft.com/office/drawing/2014/main" id="{97C4727E-6B63-4A5B-B372-DE39E68430E6}"/>
              </a:ext>
            </a:extLst>
          </p:cNvPr>
          <p:cNvSpPr/>
          <p:nvPr/>
        </p:nvSpPr>
        <p:spPr>
          <a:xfrm>
            <a:off x="11228152" y="25554306"/>
            <a:ext cx="9393467" cy="3887337"/>
          </a:xfrm>
          <a:prstGeom prst="roundRect">
            <a:avLst/>
          </a:prstGeom>
          <a:solidFill>
            <a:srgbClr val="8F70AF"/>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für eine Visualisierung / Grafik / Foto oder ähnliches</a:t>
            </a:r>
          </a:p>
        </p:txBody>
      </p:sp>
      <p:sp>
        <p:nvSpPr>
          <p:cNvPr id="9" name="Rechteck: abgerundete Ecken 8">
            <a:extLst>
              <a:ext uri="{FF2B5EF4-FFF2-40B4-BE49-F238E27FC236}">
                <a16:creationId xmlns:a16="http://schemas.microsoft.com/office/drawing/2014/main" id="{E1977A33-B6CB-4740-9070-D72B0BCC6896}"/>
              </a:ext>
            </a:extLst>
          </p:cNvPr>
          <p:cNvSpPr/>
          <p:nvPr/>
        </p:nvSpPr>
        <p:spPr>
          <a:xfrm>
            <a:off x="771884" y="25594063"/>
            <a:ext cx="9393467" cy="2553838"/>
          </a:xfrm>
          <a:prstGeom prst="roundRect">
            <a:avLst/>
          </a:prstGeom>
          <a:solidFill>
            <a:srgbClr val="8F70AF"/>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eigenes Hochschullogo</a:t>
            </a:r>
          </a:p>
        </p:txBody>
      </p:sp>
    </p:spTree>
    <p:extLst>
      <p:ext uri="{BB962C8B-B14F-4D97-AF65-F5344CB8AC3E}">
        <p14:creationId xmlns:p14="http://schemas.microsoft.com/office/powerpoint/2010/main" val="36849853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606</Words>
  <Application>Microsoft Office PowerPoint</Application>
  <PresentationFormat>Benutzerdefiniert</PresentationFormat>
  <Paragraphs>42</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IBM Plex Sans</vt:lpstr>
      <vt:lpstr>Office</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Iren Schulz</dc:creator>
  <cp:lastModifiedBy>Elisa Kirbst</cp:lastModifiedBy>
  <cp:revision>12</cp:revision>
  <dcterms:created xsi:type="dcterms:W3CDTF">2024-04-08T09:25:51Z</dcterms:created>
  <dcterms:modified xsi:type="dcterms:W3CDTF">2026-03-24T10:19:45Z</dcterms:modified>
</cp:coreProperties>
</file>