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56" r:id="rId2"/>
    <p:sldId id="257" r:id="rId3"/>
    <p:sldId id="258" r:id="rId4"/>
    <p:sldId id="259" r:id="rId5"/>
    <p:sldId id="260" r:id="rId6"/>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70AF"/>
    <a:srgbClr val="544B9A"/>
    <a:srgbClr val="7EC291"/>
    <a:srgbClr val="F088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4" autoAdjust="0"/>
    <p:restoredTop sz="94660"/>
  </p:normalViewPr>
  <p:slideViewPr>
    <p:cSldViewPr snapToGrid="0" showGuides="1">
      <p:cViewPr varScale="1">
        <p:scale>
          <a:sx n="23" d="100"/>
          <a:sy n="23" d="100"/>
        </p:scale>
        <p:origin x="2052" y="60"/>
      </p:cViewPr>
      <p:guideLst>
        <p:guide orient="horz" pos="9536"/>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Mastertitelformat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6A3C75BA-65BE-4862-B415-9B87D9772763}" type="datetimeFigureOut">
              <a:rPr lang="de-DE" smtClean="0"/>
              <a:t>07.05.2025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300892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A3C75BA-65BE-4862-B415-9B87D9772763}" type="datetimeFigureOut">
              <a:rPr lang="de-DE" smtClean="0"/>
              <a:t>07.05.2025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1569603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A3C75BA-65BE-4862-B415-9B87D9772763}" type="datetimeFigureOut">
              <a:rPr lang="de-DE" smtClean="0"/>
              <a:t>07.05.2025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1340264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1538872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064543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3488818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266811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itelfolie">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FD1B3497-5763-4582-B81E-EFC37B69E7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442640" y="701425"/>
            <a:ext cx="5107133" cy="2737409"/>
          </a:xfrm>
          <a:prstGeom prst="rect">
            <a:avLst/>
          </a:prstGeom>
        </p:spPr>
      </p:pic>
      <p:grpSp>
        <p:nvGrpSpPr>
          <p:cNvPr id="8" name="Gruppieren 7">
            <a:extLst>
              <a:ext uri="{FF2B5EF4-FFF2-40B4-BE49-F238E27FC236}">
                <a16:creationId xmlns:a16="http://schemas.microsoft.com/office/drawing/2014/main" id="{48E53D3C-1446-4B5F-94BC-3FFB9C5FA1B2}"/>
              </a:ext>
            </a:extLst>
          </p:cNvPr>
          <p:cNvGrpSpPr/>
          <p:nvPr userDrawn="1"/>
        </p:nvGrpSpPr>
        <p:grpSpPr>
          <a:xfrm>
            <a:off x="2" y="0"/>
            <a:ext cx="12717280" cy="509693"/>
            <a:chOff x="0" y="0"/>
            <a:chExt cx="8991787" cy="360000"/>
          </a:xfrm>
        </p:grpSpPr>
        <p:sp>
          <p:nvSpPr>
            <p:cNvPr id="9" name="Rechteck 8">
              <a:extLst>
                <a:ext uri="{FF2B5EF4-FFF2-40B4-BE49-F238E27FC236}">
                  <a16:creationId xmlns:a16="http://schemas.microsoft.com/office/drawing/2014/main" id="{6B228E3A-006E-458C-8686-D47B59E8A5B3}"/>
                </a:ext>
              </a:extLst>
            </p:cNvPr>
            <p:cNvSpPr/>
            <p:nvPr userDrawn="1"/>
          </p:nvSpPr>
          <p:spPr>
            <a:xfrm>
              <a:off x="0" y="0"/>
              <a:ext cx="1835999" cy="360000"/>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0" name="Rechteck 9">
              <a:extLst>
                <a:ext uri="{FF2B5EF4-FFF2-40B4-BE49-F238E27FC236}">
                  <a16:creationId xmlns:a16="http://schemas.microsoft.com/office/drawing/2014/main" id="{AD1D6230-4D50-4265-AFA0-4947146E3D1F}"/>
                </a:ext>
              </a:extLst>
            </p:cNvPr>
            <p:cNvSpPr/>
            <p:nvPr userDrawn="1"/>
          </p:nvSpPr>
          <p:spPr>
            <a:xfrm>
              <a:off x="1800000" y="0"/>
              <a:ext cx="1835999" cy="360000"/>
            </a:xfrm>
            <a:prstGeom prst="rect">
              <a:avLst/>
            </a:prstGeom>
            <a:solidFill>
              <a:srgbClr val="8F70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1" name="Rechteck 10">
              <a:extLst>
                <a:ext uri="{FF2B5EF4-FFF2-40B4-BE49-F238E27FC236}">
                  <a16:creationId xmlns:a16="http://schemas.microsoft.com/office/drawing/2014/main" id="{46402126-7C73-400B-BA40-17ED41D6DEBB}"/>
                </a:ext>
              </a:extLst>
            </p:cNvPr>
            <p:cNvSpPr/>
            <p:nvPr userDrawn="1"/>
          </p:nvSpPr>
          <p:spPr>
            <a:xfrm>
              <a:off x="3600000" y="0"/>
              <a:ext cx="1835999" cy="360000"/>
            </a:xfrm>
            <a:prstGeom prst="rect">
              <a:avLst/>
            </a:prstGeom>
            <a:solidFill>
              <a:srgbClr val="F088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a:p>
          </p:txBody>
        </p:sp>
        <p:sp>
          <p:nvSpPr>
            <p:cNvPr id="12" name="Rechteck 11">
              <a:extLst>
                <a:ext uri="{FF2B5EF4-FFF2-40B4-BE49-F238E27FC236}">
                  <a16:creationId xmlns:a16="http://schemas.microsoft.com/office/drawing/2014/main" id="{050AE82E-770D-4997-9C46-34C4FAB5B523}"/>
                </a:ext>
              </a:extLst>
            </p:cNvPr>
            <p:cNvSpPr/>
            <p:nvPr userDrawn="1"/>
          </p:nvSpPr>
          <p:spPr>
            <a:xfrm>
              <a:off x="5389044" y="0"/>
              <a:ext cx="1835999" cy="360000"/>
            </a:xfrm>
            <a:prstGeom prst="rect">
              <a:avLst/>
            </a:prstGeom>
            <a:solidFill>
              <a:srgbClr val="12B3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sp>
          <p:nvSpPr>
            <p:cNvPr id="13" name="Rechteck 12">
              <a:extLst>
                <a:ext uri="{FF2B5EF4-FFF2-40B4-BE49-F238E27FC236}">
                  <a16:creationId xmlns:a16="http://schemas.microsoft.com/office/drawing/2014/main" id="{61E53DEA-4116-4C53-A20F-F8DEA2015F42}"/>
                </a:ext>
              </a:extLst>
            </p:cNvPr>
            <p:cNvSpPr/>
            <p:nvPr userDrawn="1"/>
          </p:nvSpPr>
          <p:spPr>
            <a:xfrm>
              <a:off x="7191787" y="0"/>
              <a:ext cx="1800000" cy="360000"/>
            </a:xfrm>
            <a:prstGeom prst="rect">
              <a:avLst/>
            </a:prstGeom>
            <a:solidFill>
              <a:srgbClr val="7EC2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p:txBody>
        </p:sp>
      </p:grpSp>
      <p:pic>
        <p:nvPicPr>
          <p:cNvPr id="14" name="Graphic 19">
            <a:extLst>
              <a:ext uri="{FF2B5EF4-FFF2-40B4-BE49-F238E27FC236}">
                <a16:creationId xmlns:a16="http://schemas.microsoft.com/office/drawing/2014/main" id="{72EC5942-266E-44A0-B577-85E62FC30D1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98346" y="28478429"/>
            <a:ext cx="7348114" cy="1002299"/>
          </a:xfrm>
          <a:prstGeom prst="rect">
            <a:avLst/>
          </a:prstGeom>
        </p:spPr>
      </p:pic>
      <p:sp>
        <p:nvSpPr>
          <p:cNvPr id="15" name="Rechteck 14">
            <a:extLst>
              <a:ext uri="{FF2B5EF4-FFF2-40B4-BE49-F238E27FC236}">
                <a16:creationId xmlns:a16="http://schemas.microsoft.com/office/drawing/2014/main" id="{E86FD2B6-D26B-4D96-B942-EB4BA2CB42B2}"/>
              </a:ext>
            </a:extLst>
          </p:cNvPr>
          <p:cNvSpPr/>
          <p:nvPr userDrawn="1"/>
        </p:nvSpPr>
        <p:spPr>
          <a:xfrm>
            <a:off x="0" y="4318480"/>
            <a:ext cx="21383625" cy="5188881"/>
          </a:xfrm>
          <a:prstGeom prst="rect">
            <a:avLst/>
          </a:prstGeom>
          <a:solidFill>
            <a:srgbClr val="544B9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3602" dirty="0"/>
          </a:p>
          <a:p>
            <a:pPr algn="ctr"/>
            <a:endParaRPr lang="de-DE" sz="3602" dirty="0"/>
          </a:p>
        </p:txBody>
      </p:sp>
    </p:spTree>
    <p:extLst>
      <p:ext uri="{BB962C8B-B14F-4D97-AF65-F5344CB8AC3E}">
        <p14:creationId xmlns:p14="http://schemas.microsoft.com/office/powerpoint/2010/main" val="4039669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A3C75BA-65BE-4862-B415-9B87D9772763}" type="datetimeFigureOut">
              <a:rPr lang="de-DE" smtClean="0"/>
              <a:t>07.05.2025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370394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Mastertitelformat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6A3C75BA-65BE-4862-B415-9B87D9772763}" type="datetimeFigureOut">
              <a:rPr lang="de-DE" smtClean="0"/>
              <a:t>07.05.2025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353186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A3C75BA-65BE-4862-B415-9B87D9772763}" type="datetimeFigureOut">
              <a:rPr lang="de-DE" smtClean="0"/>
              <a:t>07.05.2025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501997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Mastertitelformat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A3C75BA-65BE-4862-B415-9B87D9772763}" type="datetimeFigureOut">
              <a:rPr lang="de-DE" smtClean="0"/>
              <a:t>07.05.2025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1827004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6A3C75BA-65BE-4862-B415-9B87D9772763}" type="datetimeFigureOut">
              <a:rPr lang="de-DE" smtClean="0"/>
              <a:t>07.05.2025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3818876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3C75BA-65BE-4862-B415-9B87D9772763}" type="datetimeFigureOut">
              <a:rPr lang="de-DE" smtClean="0"/>
              <a:t>07.05.2025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48939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6A3C75BA-65BE-4862-B415-9B87D9772763}" type="datetimeFigureOut">
              <a:rPr lang="de-DE" smtClean="0"/>
              <a:t>07.05.2025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318314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6A3C75BA-65BE-4862-B415-9B87D9772763}" type="datetimeFigureOut">
              <a:rPr lang="de-DE" smtClean="0"/>
              <a:t>07.05.2025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62A373B-0066-4A73-A503-CCA3309B9556}" type="slidenum">
              <a:rPr lang="de-DE" smtClean="0"/>
              <a:t>‹Nr.›</a:t>
            </a:fld>
            <a:endParaRPr lang="de-DE"/>
          </a:p>
        </p:txBody>
      </p:sp>
    </p:spTree>
    <p:extLst>
      <p:ext uri="{BB962C8B-B14F-4D97-AF65-F5344CB8AC3E}">
        <p14:creationId xmlns:p14="http://schemas.microsoft.com/office/powerpoint/2010/main" val="2480469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6A3C75BA-65BE-4862-B415-9B87D9772763}" type="datetimeFigureOut">
              <a:rPr lang="de-DE" smtClean="0"/>
              <a:t>07.05.2025</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62A373B-0066-4A73-A503-CCA3309B9556}" type="slidenum">
              <a:rPr lang="de-DE" smtClean="0"/>
              <a:t>‹Nr.›</a:t>
            </a:fld>
            <a:endParaRPr lang="de-DE"/>
          </a:p>
        </p:txBody>
      </p:sp>
    </p:spTree>
    <p:extLst>
      <p:ext uri="{BB962C8B-B14F-4D97-AF65-F5344CB8AC3E}">
        <p14:creationId xmlns:p14="http://schemas.microsoft.com/office/powerpoint/2010/main" val="16350673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72" r:id="rId13"/>
    <p:sldLayoutId id="2147483673" r:id="rId14"/>
    <p:sldLayoutId id="2147483674" r:id="rId15"/>
    <p:sldLayoutId id="2147483675" r:id="rId16"/>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12B3B3"/>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Darum geht es im Projekt. Das wird ein Ergebnis sein.</a:t>
            </a:r>
            <a:endParaRPr lang="en-GB" sz="5657" dirty="0">
              <a:solidFill>
                <a:srgbClr val="12B3B3"/>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Was uns am meisten beschäftigt. Diese Fragen leiten uns.</a:t>
            </a:r>
            <a:endParaRPr lang="en-GB" sz="5657" dirty="0">
              <a:solidFill>
                <a:srgbClr val="12B3B3"/>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12B3B3"/>
                </a:solidFill>
                <a:latin typeface="IBM Plex Sans" panose="020B0503050203000203" pitchFamily="34" charset="0"/>
              </a:rPr>
              <a:t>So soll der Transfer in die Hochschule / Lehre gelingen.</a:t>
            </a:r>
            <a:endParaRPr lang="en-GB" sz="5657" dirty="0">
              <a:solidFill>
                <a:srgbClr val="12B3B3"/>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57780"/>
            <a:ext cx="9393467" cy="3887337"/>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1038D5D8-2995-422D-9F60-C93D0A0B6637}"/>
              </a:ext>
            </a:extLst>
          </p:cNvPr>
          <p:cNvSpPr/>
          <p:nvPr/>
        </p:nvSpPr>
        <p:spPr>
          <a:xfrm>
            <a:off x="771884" y="25594063"/>
            <a:ext cx="9393467" cy="2553838"/>
          </a:xfrm>
          <a:prstGeom prst="roundRect">
            <a:avLst/>
          </a:prstGeom>
          <a:solidFill>
            <a:srgbClr val="12B3B3"/>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287479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F0889E"/>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F0889E"/>
                </a:solidFill>
                <a:latin typeface="IBM Plex Sans" panose="020B0503050203000203" pitchFamily="34" charset="0"/>
              </a:rPr>
              <a:t>Darum geht es im Projekt. Das wird ein Ergebnis sein.</a:t>
            </a:r>
            <a:endParaRPr lang="en-GB" sz="5657" dirty="0">
              <a:solidFill>
                <a:srgbClr val="F0889E"/>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F0889E"/>
                </a:solidFill>
                <a:latin typeface="IBM Plex Sans" panose="020B0503050203000203" pitchFamily="34" charset="0"/>
              </a:rPr>
              <a:t>Was uns am meisten beschäftigt. Diese Fragen leiten uns.</a:t>
            </a:r>
            <a:endParaRPr lang="en-GB" sz="5657" dirty="0">
              <a:solidFill>
                <a:srgbClr val="F0889E"/>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F0889E"/>
                </a:solidFill>
                <a:latin typeface="IBM Plex Sans" panose="020B0503050203000203" pitchFamily="34" charset="0"/>
              </a:rPr>
              <a:t>So soll der Transfer in die Hochschule / Lehre gelingen.</a:t>
            </a:r>
            <a:endParaRPr lang="en-GB" sz="5657" dirty="0">
              <a:solidFill>
                <a:srgbClr val="F0889E"/>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94063"/>
            <a:ext cx="9393467" cy="3887337"/>
          </a:xfrm>
          <a:prstGeom prst="roundRect">
            <a:avLst/>
          </a:prstGeom>
          <a:solidFill>
            <a:srgbClr val="F0889E"/>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7DBEF5DE-96DB-4154-9533-324A8417D98E}"/>
              </a:ext>
            </a:extLst>
          </p:cNvPr>
          <p:cNvSpPr/>
          <p:nvPr/>
        </p:nvSpPr>
        <p:spPr>
          <a:xfrm>
            <a:off x="771884" y="25594063"/>
            <a:ext cx="9393467" cy="2553838"/>
          </a:xfrm>
          <a:prstGeom prst="roundRect">
            <a:avLst/>
          </a:prstGeom>
          <a:solidFill>
            <a:srgbClr val="F0889E"/>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5036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544B9A"/>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Darum geht es im Projekt. Das wird ein Ergebnis sein.</a:t>
            </a:r>
            <a:endParaRPr lang="en-GB" sz="5657" dirty="0">
              <a:solidFill>
                <a:srgbClr val="544B9A"/>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Was uns am meisten beschäftigt. Diese Fragen leiten uns.</a:t>
            </a:r>
            <a:endParaRPr lang="en-GB" sz="5657" dirty="0">
              <a:solidFill>
                <a:srgbClr val="544B9A"/>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544B9A"/>
                </a:solidFill>
                <a:latin typeface="IBM Plex Sans" panose="020B0503050203000203" pitchFamily="34" charset="0"/>
              </a:rPr>
              <a:t>So soll der Transfer in die Hochschule / Lehre gelingen.</a:t>
            </a:r>
            <a:endParaRPr lang="en-GB" sz="5657" dirty="0">
              <a:solidFill>
                <a:srgbClr val="544B9A"/>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471562"/>
            <a:ext cx="9393467" cy="3887337"/>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26DFAB8E-1CA7-4501-8620-918999288516}"/>
              </a:ext>
            </a:extLst>
          </p:cNvPr>
          <p:cNvSpPr/>
          <p:nvPr/>
        </p:nvSpPr>
        <p:spPr>
          <a:xfrm>
            <a:off x="771884" y="25594063"/>
            <a:ext cx="9393467" cy="2553838"/>
          </a:xfrm>
          <a:prstGeom prst="roundRect">
            <a:avLst/>
          </a:prstGeom>
          <a:solidFill>
            <a:srgbClr val="544B9A"/>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400265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7EC291"/>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7EC291"/>
                </a:solidFill>
                <a:latin typeface="IBM Plex Sans" panose="020B0503050203000203" pitchFamily="34" charset="0"/>
              </a:rPr>
              <a:t>Darum geht es im Projekt. Das wird ein Ergebnis sein.</a:t>
            </a:r>
            <a:endParaRPr lang="en-GB" sz="5657" dirty="0">
              <a:solidFill>
                <a:srgbClr val="7EC291"/>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7EC291"/>
                </a:solidFill>
                <a:latin typeface="IBM Plex Sans" panose="020B0503050203000203" pitchFamily="34" charset="0"/>
              </a:rPr>
              <a:t>Was uns am meisten beschäftigt. Diese Fragen leiten uns.</a:t>
            </a:r>
            <a:endParaRPr lang="en-GB" sz="5657" dirty="0">
              <a:solidFill>
                <a:srgbClr val="7EC291"/>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7EC291"/>
                </a:solidFill>
                <a:latin typeface="IBM Plex Sans" panose="020B0503050203000203" pitchFamily="34" charset="0"/>
              </a:rPr>
              <a:t>So soll der Transfer in die Hochschule / Lehre gelingen.</a:t>
            </a:r>
            <a:endParaRPr lang="en-GB" sz="5657" dirty="0">
              <a:solidFill>
                <a:srgbClr val="7EC291"/>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18273" y="25471562"/>
            <a:ext cx="9393467" cy="3887337"/>
          </a:xfrm>
          <a:prstGeom prst="roundRect">
            <a:avLst/>
          </a:prstGeom>
          <a:solidFill>
            <a:srgbClr val="7EC291"/>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5B00A363-3434-48A3-802B-5061BF843112}"/>
              </a:ext>
            </a:extLst>
          </p:cNvPr>
          <p:cNvSpPr/>
          <p:nvPr/>
        </p:nvSpPr>
        <p:spPr>
          <a:xfrm>
            <a:off x="771884" y="25594063"/>
            <a:ext cx="9393467" cy="2553838"/>
          </a:xfrm>
          <a:prstGeom prst="roundRect">
            <a:avLst/>
          </a:prstGeom>
          <a:solidFill>
            <a:srgbClr val="7EC291"/>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1977139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54ABD038-5BE8-440F-99E1-9E0A49D4B1A7}"/>
              </a:ext>
            </a:extLst>
          </p:cNvPr>
          <p:cNvSpPr/>
          <p:nvPr/>
        </p:nvSpPr>
        <p:spPr>
          <a:xfrm>
            <a:off x="-1" y="4329875"/>
            <a:ext cx="21383625" cy="5183416"/>
          </a:xfrm>
          <a:prstGeom prst="rect">
            <a:avLst/>
          </a:prstGeom>
          <a:solidFill>
            <a:srgbClr val="8F70AF"/>
          </a:solidFill>
          <a:ln w="12700" cap="flat" cmpd="sng" algn="ctr">
            <a:noFill/>
            <a:prstDash val="solid"/>
            <a:miter lim="800000"/>
          </a:ln>
          <a:effectLst/>
        </p:spPr>
        <p:txBody>
          <a:bodyPr rtlCol="0" anchor="ctr"/>
          <a:lstStyle/>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endParaRPr lang="de-DE" sz="4878" kern="0" dirty="0">
              <a:solidFill>
                <a:srgbClr val="FFFFFF"/>
              </a:solidFill>
              <a:latin typeface="Calibri" panose="020F0502020204030204"/>
            </a:endParaRPr>
          </a:p>
          <a:p>
            <a:pPr algn="ctr" defTabSz="2477525">
              <a:defRPr/>
            </a:pPr>
            <a:r>
              <a:rPr lang="de-DE" sz="4878" kern="0" dirty="0">
                <a:solidFill>
                  <a:srgbClr val="FFFFFF"/>
                </a:solidFill>
                <a:latin typeface="Calibri" panose="020F0502020204030204"/>
              </a:rPr>
              <a:t>Name und Hochschule der Beteiligten Personen</a:t>
            </a:r>
          </a:p>
          <a:p>
            <a:pPr algn="ctr" defTabSz="2477525">
              <a:defRPr/>
            </a:pPr>
            <a:r>
              <a:rPr lang="de-DE" sz="4878" kern="0" dirty="0">
                <a:solidFill>
                  <a:srgbClr val="FFFFFF"/>
                </a:solidFill>
                <a:latin typeface="Calibri" panose="020F0502020204030204"/>
              </a:rPr>
              <a:t>Kontakt zum Projekt / den Personen</a:t>
            </a:r>
          </a:p>
        </p:txBody>
      </p:sp>
      <p:sp>
        <p:nvSpPr>
          <p:cNvPr id="12" name="Titel 1">
            <a:extLst>
              <a:ext uri="{FF2B5EF4-FFF2-40B4-BE49-F238E27FC236}">
                <a16:creationId xmlns:a16="http://schemas.microsoft.com/office/drawing/2014/main" id="{CC43A057-E746-4AF7-BF74-4D7378702D59}"/>
              </a:ext>
            </a:extLst>
          </p:cNvPr>
          <p:cNvSpPr txBox="1">
            <a:spLocks/>
          </p:cNvSpPr>
          <p:nvPr/>
        </p:nvSpPr>
        <p:spPr>
          <a:xfrm>
            <a:off x="1600951" y="5048206"/>
            <a:ext cx="18181722" cy="3697215"/>
          </a:xfrm>
          <a:prstGeom prst="rect">
            <a:avLst/>
          </a:prstGeom>
        </p:spPr>
        <p:txBody>
          <a:bodyPr anchor="t" anchorCtr="0"/>
          <a:lstStyle>
            <a:lvl1pPr algn="l" defTabSz="914400" rtl="0" eaLnBrk="1" latinLnBrk="0" hangingPunct="1">
              <a:lnSpc>
                <a:spcPct val="90000"/>
              </a:lnSpc>
              <a:spcBef>
                <a:spcPct val="0"/>
              </a:spcBef>
              <a:buNone/>
              <a:defRPr sz="7000" b="1" i="0" u="none" kern="1200">
                <a:solidFill>
                  <a:schemeClr val="bg1"/>
                </a:solidFill>
                <a:latin typeface="IBM Plex Sans SemiBold" panose="020B0503050203000203" pitchFamily="34" charset="0"/>
                <a:ea typeface="+mj-ea"/>
                <a:cs typeface="+mj-cs"/>
              </a:defRPr>
            </a:lvl1pPr>
          </a:lstStyle>
          <a:p>
            <a:pPr algn="ctr">
              <a:defRPr/>
            </a:pPr>
            <a:r>
              <a:rPr lang="de-DE" sz="11314" i="1" dirty="0">
                <a:solidFill>
                  <a:srgbClr val="FFFFFF"/>
                </a:solidFill>
              </a:rPr>
              <a:t>Hier steht der Projekttitel</a:t>
            </a:r>
          </a:p>
        </p:txBody>
      </p:sp>
      <p:cxnSp>
        <p:nvCxnSpPr>
          <p:cNvPr id="13" name="Gerade Verbindung 17">
            <a:extLst>
              <a:ext uri="{FF2B5EF4-FFF2-40B4-BE49-F238E27FC236}">
                <a16:creationId xmlns:a16="http://schemas.microsoft.com/office/drawing/2014/main" id="{F7D938EA-93CD-4F3B-B222-27D0254D2E98}"/>
              </a:ext>
            </a:extLst>
          </p:cNvPr>
          <p:cNvCxnSpPr>
            <a:cxnSpLocks/>
          </p:cNvCxnSpPr>
          <p:nvPr/>
        </p:nvCxnSpPr>
        <p:spPr>
          <a:xfrm>
            <a:off x="2478740" y="6755210"/>
            <a:ext cx="16445903" cy="0"/>
          </a:xfrm>
          <a:prstGeom prst="line">
            <a:avLst/>
          </a:prstGeom>
          <a:noFill/>
          <a:ln w="101600" cap="flat" cmpd="sng" algn="ctr">
            <a:solidFill>
              <a:srgbClr val="FFFFFF"/>
            </a:solidFill>
            <a:prstDash val="solid"/>
            <a:miter lim="800000"/>
          </a:ln>
          <a:effectLst/>
        </p:spPr>
      </p:cxnSp>
      <p:sp>
        <p:nvSpPr>
          <p:cNvPr id="14" name="Subtitle 2">
            <a:extLst>
              <a:ext uri="{FF2B5EF4-FFF2-40B4-BE49-F238E27FC236}">
                <a16:creationId xmlns:a16="http://schemas.microsoft.com/office/drawing/2014/main" id="{6BF33B27-AA41-4DF8-90C6-B21C6917ADE2}"/>
              </a:ext>
            </a:extLst>
          </p:cNvPr>
          <p:cNvSpPr txBox="1">
            <a:spLocks/>
          </p:cNvSpPr>
          <p:nvPr/>
        </p:nvSpPr>
        <p:spPr>
          <a:xfrm>
            <a:off x="771884" y="10231624"/>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Darum geht es im Projekt. Das wird ein Ergebnis sein.</a:t>
            </a:r>
            <a:endParaRPr lang="en-GB" sz="5657" dirty="0">
              <a:solidFill>
                <a:srgbClr val="8F70AF"/>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5" name="Subtitle 2">
            <a:extLst>
              <a:ext uri="{FF2B5EF4-FFF2-40B4-BE49-F238E27FC236}">
                <a16:creationId xmlns:a16="http://schemas.microsoft.com/office/drawing/2014/main" id="{EF696480-B38B-4015-8880-F7D5F5980E4C}"/>
              </a:ext>
            </a:extLst>
          </p:cNvPr>
          <p:cNvSpPr txBox="1">
            <a:spLocks/>
          </p:cNvSpPr>
          <p:nvPr/>
        </p:nvSpPr>
        <p:spPr>
          <a:xfrm>
            <a:off x="781763" y="15311605"/>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Was uns am meisten beschäftigt. Diese Fragen leiten uns.</a:t>
            </a:r>
            <a:endParaRPr lang="en-GB" sz="5657" dirty="0">
              <a:solidFill>
                <a:srgbClr val="8F70AF"/>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6" name="Subtitle 2">
            <a:extLst>
              <a:ext uri="{FF2B5EF4-FFF2-40B4-BE49-F238E27FC236}">
                <a16:creationId xmlns:a16="http://schemas.microsoft.com/office/drawing/2014/main" id="{B04D37B6-20C4-43F0-B5A2-B99B49EF94B6}"/>
              </a:ext>
            </a:extLst>
          </p:cNvPr>
          <p:cNvSpPr txBox="1">
            <a:spLocks/>
          </p:cNvSpPr>
          <p:nvPr/>
        </p:nvSpPr>
        <p:spPr>
          <a:xfrm>
            <a:off x="771884" y="20391586"/>
            <a:ext cx="19839856" cy="4731991"/>
          </a:xfrm>
          <a:prstGeom prst="rect">
            <a:avLst/>
          </a:prstGeom>
        </p:spPr>
        <p:txBody>
          <a:bodyPr vert="horz" lIns="129326" tIns="64663" rIns="129326" bIns="64663" rtlCol="0" anchor="b">
            <a:normAutofit/>
          </a:bodyPr>
          <a:lstStyle>
            <a:lvl1pPr marL="0" indent="0" algn="ctr" defTabSz="1511960" rtl="0" eaLnBrk="1" latinLnBrk="0" hangingPunct="1">
              <a:lnSpc>
                <a:spcPct val="90000"/>
              </a:lnSpc>
              <a:spcBef>
                <a:spcPts val="1654"/>
              </a:spcBef>
              <a:buFont typeface="Arial" panose="020B0604020202020204" pitchFamily="34" charset="0"/>
              <a:buNone/>
              <a:defRPr sz="3968" kern="1200">
                <a:solidFill>
                  <a:schemeClr val="tx1"/>
                </a:solidFill>
                <a:latin typeface="+mn-lt"/>
                <a:ea typeface="+mn-ea"/>
                <a:cs typeface="+mn-cs"/>
              </a:defRPr>
            </a:lvl1pPr>
            <a:lvl2pPr marL="755980" indent="0" algn="ctr" defTabSz="1511960" rtl="0" eaLnBrk="1" latinLnBrk="0" hangingPunct="1">
              <a:lnSpc>
                <a:spcPct val="90000"/>
              </a:lnSpc>
              <a:spcBef>
                <a:spcPts val="827"/>
              </a:spcBef>
              <a:buFont typeface="Arial" panose="020B0604020202020204" pitchFamily="34" charset="0"/>
              <a:buNone/>
              <a:defRPr sz="3307" kern="1200">
                <a:solidFill>
                  <a:schemeClr val="tx1"/>
                </a:solidFill>
                <a:latin typeface="+mn-lt"/>
                <a:ea typeface="+mn-ea"/>
                <a:cs typeface="+mn-cs"/>
              </a:defRPr>
            </a:lvl2pPr>
            <a:lvl3pPr marL="1511960" indent="0" algn="ctr" defTabSz="1511960" rtl="0" eaLnBrk="1" latinLnBrk="0" hangingPunct="1">
              <a:lnSpc>
                <a:spcPct val="90000"/>
              </a:lnSpc>
              <a:spcBef>
                <a:spcPts val="827"/>
              </a:spcBef>
              <a:buFont typeface="Arial" panose="020B0604020202020204" pitchFamily="34" charset="0"/>
              <a:buNone/>
              <a:defRPr sz="2976" kern="1200">
                <a:solidFill>
                  <a:schemeClr val="tx1"/>
                </a:solidFill>
                <a:latin typeface="+mn-lt"/>
                <a:ea typeface="+mn-ea"/>
                <a:cs typeface="+mn-cs"/>
              </a:defRPr>
            </a:lvl3pPr>
            <a:lvl4pPr marL="226794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4pPr>
            <a:lvl5pPr marL="302392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5pPr>
            <a:lvl6pPr marL="377990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6pPr>
            <a:lvl7pPr marL="453588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7pPr>
            <a:lvl8pPr marL="5291861"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8pPr>
            <a:lvl9pPr marL="6047842" indent="0" algn="ctr" defTabSz="1511960" rtl="0" eaLnBrk="1" latinLnBrk="0" hangingPunct="1">
              <a:lnSpc>
                <a:spcPct val="90000"/>
              </a:lnSpc>
              <a:spcBef>
                <a:spcPts val="827"/>
              </a:spcBef>
              <a:buFont typeface="Arial" panose="020B0604020202020204" pitchFamily="34" charset="0"/>
              <a:buNone/>
              <a:defRPr sz="2646" kern="1200">
                <a:solidFill>
                  <a:schemeClr val="tx1"/>
                </a:solidFill>
                <a:latin typeface="+mn-lt"/>
                <a:ea typeface="+mn-ea"/>
                <a:cs typeface="+mn-cs"/>
              </a:defRPr>
            </a:lvl9pPr>
          </a:lstStyle>
          <a:p>
            <a:pPr algn="l">
              <a:spcBef>
                <a:spcPct val="0"/>
              </a:spcBef>
            </a:pPr>
            <a:r>
              <a:rPr lang="de-DE" sz="5657" b="1" dirty="0">
                <a:solidFill>
                  <a:srgbClr val="8F70AF"/>
                </a:solidFill>
                <a:latin typeface="IBM Plex Sans" panose="020B0503050203000203" pitchFamily="34" charset="0"/>
              </a:rPr>
              <a:t>So soll der Transfer in die Hochschule / Lehre gelingen.</a:t>
            </a:r>
            <a:endParaRPr lang="en-GB" sz="5657" dirty="0">
              <a:solidFill>
                <a:srgbClr val="8F70AF"/>
              </a:solidFill>
              <a:latin typeface="IBM Plex Sans" panose="020B0503050203000203" pitchFamily="34" charset="0"/>
            </a:endParaRPr>
          </a:p>
          <a:p>
            <a:pPr algn="l">
              <a:spcBef>
                <a:spcPts val="1697"/>
              </a:spcBef>
            </a:pPr>
            <a:r>
              <a:rPr lang="en-GB" sz="5657" dirty="0">
                <a:solidFill>
                  <a:srgbClr val="000000"/>
                </a:solidFill>
                <a:latin typeface="IBM Plex Sans" panose="020B0503050203000203" pitchFamily="34" charset="0"/>
              </a:rPr>
              <a:t>The quick brown fox jumps over the lazy dog. The quick brown fox jumps over the lazy dog. The quick brown fox jumps over the lazy dog. The quick brown fox jumps over the lazy dog. The quick brown fox jumps over the lazy dog. </a:t>
            </a:r>
          </a:p>
        </p:txBody>
      </p:sp>
      <p:sp>
        <p:nvSpPr>
          <p:cNvPr id="17" name="Rechteck: abgerundete Ecken 16">
            <a:extLst>
              <a:ext uri="{FF2B5EF4-FFF2-40B4-BE49-F238E27FC236}">
                <a16:creationId xmlns:a16="http://schemas.microsoft.com/office/drawing/2014/main" id="{97C4727E-6B63-4A5B-B372-DE39E68430E6}"/>
              </a:ext>
            </a:extLst>
          </p:cNvPr>
          <p:cNvSpPr/>
          <p:nvPr/>
        </p:nvSpPr>
        <p:spPr>
          <a:xfrm>
            <a:off x="11228152" y="25594063"/>
            <a:ext cx="9393467" cy="3887337"/>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für eine Visualisierung / Grafik / Foto oder ähnliches</a:t>
            </a:r>
          </a:p>
        </p:txBody>
      </p:sp>
      <p:sp>
        <p:nvSpPr>
          <p:cNvPr id="9" name="Rechteck: abgerundete Ecken 8">
            <a:extLst>
              <a:ext uri="{FF2B5EF4-FFF2-40B4-BE49-F238E27FC236}">
                <a16:creationId xmlns:a16="http://schemas.microsoft.com/office/drawing/2014/main" id="{E1977A33-B6CB-4740-9070-D72B0BCC6896}"/>
              </a:ext>
            </a:extLst>
          </p:cNvPr>
          <p:cNvSpPr/>
          <p:nvPr/>
        </p:nvSpPr>
        <p:spPr>
          <a:xfrm>
            <a:off x="771884" y="25594063"/>
            <a:ext cx="9393467" cy="2553838"/>
          </a:xfrm>
          <a:prstGeom prst="roundRect">
            <a:avLst/>
          </a:prstGeom>
          <a:solidFill>
            <a:srgbClr val="8F70AF"/>
          </a:solidFill>
          <a:ln w="12700" cap="flat" cmpd="sng" algn="ctr">
            <a:noFill/>
            <a:prstDash val="solid"/>
            <a:miter lim="800000"/>
          </a:ln>
          <a:effectLst/>
        </p:spPr>
        <p:txBody>
          <a:bodyPr rtlCol="0" anchor="ctr"/>
          <a:lstStyle/>
          <a:p>
            <a:pPr algn="ctr" defTabSz="2477525">
              <a:defRPr/>
            </a:pPr>
            <a:r>
              <a:rPr lang="de-DE" sz="4878" kern="0" dirty="0">
                <a:solidFill>
                  <a:srgbClr val="FFFFFF"/>
                </a:solidFill>
                <a:latin typeface="Calibri" panose="020F0502020204030204"/>
              </a:rPr>
              <a:t>Platzhalter eigenes Hochschullogo</a:t>
            </a:r>
          </a:p>
        </p:txBody>
      </p:sp>
    </p:spTree>
    <p:extLst>
      <p:ext uri="{BB962C8B-B14F-4D97-AF65-F5344CB8AC3E}">
        <p14:creationId xmlns:p14="http://schemas.microsoft.com/office/powerpoint/2010/main" val="36849853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1065</Words>
  <Application>Microsoft Office PowerPoint</Application>
  <PresentationFormat>Benutzerdefiniert</PresentationFormat>
  <Paragraphs>70</Paragraphs>
  <Slides>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Calibri</vt:lpstr>
      <vt:lpstr>Calibri Light</vt:lpstr>
      <vt:lpstr>IBM Plex Sans</vt:lpstr>
      <vt:lpstr>IBM Plex Sans SemiBold</vt:lpstr>
      <vt:lpstr>Office</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Iren Schulz</dc:creator>
  <cp:lastModifiedBy>Elisa Kirbst</cp:lastModifiedBy>
  <cp:revision>8</cp:revision>
  <dcterms:created xsi:type="dcterms:W3CDTF">2024-04-08T09:25:51Z</dcterms:created>
  <dcterms:modified xsi:type="dcterms:W3CDTF">2025-05-07T13:49:38Z</dcterms:modified>
</cp:coreProperties>
</file>