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Gerhardt" userId="0deb65ed-7490-439b-9158-5ab717f34a07" providerId="ADAL" clId="{70D8AB98-93F7-40E4-9C6E-0F9B8ADC3644}"/>
    <pc:docChg chg="modSld">
      <pc:chgData name="Martina Gerhardt" userId="0deb65ed-7490-439b-9158-5ab717f34a07" providerId="ADAL" clId="{70D8AB98-93F7-40E4-9C6E-0F9B8ADC3644}" dt="2026-03-31T07:29:39.423" v="52" actId="1076"/>
      <pc:docMkLst>
        <pc:docMk/>
      </pc:docMkLst>
      <pc:sldChg chg="modSp mod">
        <pc:chgData name="Martina Gerhardt" userId="0deb65ed-7490-439b-9158-5ab717f34a07" providerId="ADAL" clId="{70D8AB98-93F7-40E4-9C6E-0F9B8ADC3644}" dt="2026-03-31T07:29:39.423" v="52" actId="1076"/>
        <pc:sldMkLst>
          <pc:docMk/>
          <pc:sldMk cId="0" sldId="313"/>
        </pc:sldMkLst>
        <pc:spChg chg="mod">
          <ac:chgData name="Martina Gerhardt" userId="0deb65ed-7490-439b-9158-5ab717f34a07" providerId="ADAL" clId="{70D8AB98-93F7-40E4-9C6E-0F9B8ADC3644}" dt="2026-03-31T07:29:31" v="51" actId="1076"/>
          <ac:spMkLst>
            <pc:docMk/>
            <pc:sldMk cId="0" sldId="313"/>
            <ac:spMk id="16" creationId="{C55421E0-36BC-4A24-73D2-D8823F1A4C42}"/>
          </ac:spMkLst>
        </pc:spChg>
        <pc:grpChg chg="mod">
          <ac:chgData name="Martina Gerhardt" userId="0deb65ed-7490-439b-9158-5ab717f34a07" providerId="ADAL" clId="{70D8AB98-93F7-40E4-9C6E-0F9B8ADC3644}" dt="2026-03-31T07:24:53.520" v="17"/>
          <ac:grpSpMkLst>
            <pc:docMk/>
            <pc:sldMk cId="0" sldId="313"/>
            <ac:grpSpMk id="19" creationId="{E0BAAE5B-6BA9-98F4-397B-D6B9255031A2}"/>
          </ac:grpSpMkLst>
        </pc:grpChg>
        <pc:picChg chg="mod">
          <ac:chgData name="Martina Gerhardt" userId="0deb65ed-7490-439b-9158-5ab717f34a07" providerId="ADAL" clId="{70D8AB98-93F7-40E4-9C6E-0F9B8ADC3644}" dt="2026-03-31T07:29:39.423" v="52" actId="1076"/>
          <ac:picMkLst>
            <pc:docMk/>
            <pc:sldMk cId="0" sldId="313"/>
            <ac:picMk id="18" creationId="{AE4DE835-43F9-ADA4-CE31-0DDF6D88D701}"/>
          </ac:picMkLst>
        </pc:picChg>
      </pc:sldChg>
    </pc:docChg>
  </pc:docChgLst>
  <pc:docChgLst>
    <pc:chgData name="Martina Gerhardt" userId="0deb65ed-7490-439b-9158-5ab717f34a07" providerId="ADAL" clId="{7B7DEB44-48D0-43A2-9336-3DCED285D85D}"/>
    <pc:docChg chg="undo custSel modSld sldOrd modMainMaster">
      <pc:chgData name="Martina Gerhardt" userId="0deb65ed-7490-439b-9158-5ab717f34a07" providerId="ADAL" clId="{7B7DEB44-48D0-43A2-9336-3DCED285D85D}" dt="2026-03-30T11:27:05.623" v="1380" actId="1076"/>
      <pc:docMkLst>
        <pc:docMk/>
      </pc:docMkLst>
      <pc:sldChg chg="modSp mod">
        <pc:chgData name="Martina Gerhardt" userId="0deb65ed-7490-439b-9158-5ab717f34a07" providerId="ADAL" clId="{7B7DEB44-48D0-43A2-9336-3DCED285D85D}" dt="2026-03-30T08:05:06.718" v="624"/>
        <pc:sldMkLst>
          <pc:docMk/>
          <pc:sldMk cId="0" sldId="256"/>
        </pc:sldMkLst>
        <pc:spChg chg="mod">
          <ac:chgData name="Martina Gerhardt" userId="0deb65ed-7490-439b-9158-5ab717f34a07" providerId="ADAL" clId="{7B7DEB44-48D0-43A2-9336-3DCED285D85D}" dt="2026-03-30T08:05:06.718" v="624"/>
          <ac:spMkLst>
            <pc:docMk/>
            <pc:sldMk cId="0" sldId="256"/>
            <ac:spMk id="94965737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6:42:43.785" v="40" actId="255"/>
        <pc:sldMkLst>
          <pc:docMk/>
          <pc:sldMk cId="0" sldId="259"/>
        </pc:sldMkLst>
        <pc:spChg chg="mod">
          <ac:chgData name="Martina Gerhardt" userId="0deb65ed-7490-439b-9158-5ab717f34a07" providerId="ADAL" clId="{7B7DEB44-48D0-43A2-9336-3DCED285D85D}" dt="2026-03-30T06:42:43.785" v="40" actId="255"/>
          <ac:spMkLst>
            <pc:docMk/>
            <pc:sldMk cId="0" sldId="259"/>
            <ac:spMk id="1995487309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6:43:09.075" v="41" actId="20577"/>
        <pc:sldMkLst>
          <pc:docMk/>
          <pc:sldMk cId="0" sldId="260"/>
        </pc:sldMkLst>
        <pc:spChg chg="mod">
          <ac:chgData name="Martina Gerhardt" userId="0deb65ed-7490-439b-9158-5ab717f34a07" providerId="ADAL" clId="{7B7DEB44-48D0-43A2-9336-3DCED285D85D}" dt="2026-03-30T06:43:09.075" v="41" actId="20577"/>
          <ac:spMkLst>
            <pc:docMk/>
            <pc:sldMk cId="0" sldId="260"/>
            <ac:spMk id="1952324685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8:18:49.233" v="735" actId="20577"/>
        <pc:sldMkLst>
          <pc:docMk/>
          <pc:sldMk cId="0" sldId="264"/>
        </pc:sldMkLst>
        <pc:spChg chg="mod">
          <ac:chgData name="Martina Gerhardt" userId="0deb65ed-7490-439b-9158-5ab717f34a07" providerId="ADAL" clId="{7B7DEB44-48D0-43A2-9336-3DCED285D85D}" dt="2026-03-30T08:18:49.233" v="735" actId="20577"/>
          <ac:spMkLst>
            <pc:docMk/>
            <pc:sldMk cId="0" sldId="264"/>
            <ac:spMk id="1187293473" creationId="{00000000-0000-0000-0000-000000000000}"/>
          </ac:spMkLst>
        </pc:spChg>
      </pc:sldChg>
      <pc:sldChg chg="modSp">
        <pc:chgData name="Martina Gerhardt" userId="0deb65ed-7490-439b-9158-5ab717f34a07" providerId="ADAL" clId="{7B7DEB44-48D0-43A2-9336-3DCED285D85D}" dt="2026-03-30T08:20:19.772" v="737" actId="20577"/>
        <pc:sldMkLst>
          <pc:docMk/>
          <pc:sldMk cId="0" sldId="271"/>
        </pc:sldMkLst>
        <pc:spChg chg="mod">
          <ac:chgData name="Martina Gerhardt" userId="0deb65ed-7490-439b-9158-5ab717f34a07" providerId="ADAL" clId="{7B7DEB44-48D0-43A2-9336-3DCED285D85D}" dt="2026-03-30T08:20:19.772" v="737" actId="20577"/>
          <ac:spMkLst>
            <pc:docMk/>
            <pc:sldMk cId="0" sldId="271"/>
            <ac:spMk id="373133834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6:42:06.564" v="39" actId="20577"/>
        <pc:sldMkLst>
          <pc:docMk/>
          <pc:sldMk cId="0" sldId="272"/>
        </pc:sldMkLst>
        <pc:spChg chg="mod">
          <ac:chgData name="Martina Gerhardt" userId="0deb65ed-7490-439b-9158-5ab717f34a07" providerId="ADAL" clId="{7B7DEB44-48D0-43A2-9336-3DCED285D85D}" dt="2026-03-30T06:42:06.564" v="39" actId="20577"/>
          <ac:spMkLst>
            <pc:docMk/>
            <pc:sldMk cId="0" sldId="272"/>
            <ac:spMk id="833110395" creationId="{00000000-0000-0000-0000-000000000000}"/>
          </ac:spMkLst>
        </pc:spChg>
      </pc:sldChg>
      <pc:sldChg chg="ord">
        <pc:chgData name="Martina Gerhardt" userId="0deb65ed-7490-439b-9158-5ab717f34a07" providerId="ADAL" clId="{7B7DEB44-48D0-43A2-9336-3DCED285D85D}" dt="2026-03-30T08:34:31.815" v="814"/>
        <pc:sldMkLst>
          <pc:docMk/>
          <pc:sldMk cId="0" sldId="273"/>
        </pc:sldMkLst>
      </pc:sldChg>
      <pc:sldChg chg="ord">
        <pc:chgData name="Martina Gerhardt" userId="0deb65ed-7490-439b-9158-5ab717f34a07" providerId="ADAL" clId="{7B7DEB44-48D0-43A2-9336-3DCED285D85D}" dt="2026-03-30T08:34:28.678" v="812"/>
        <pc:sldMkLst>
          <pc:docMk/>
          <pc:sldMk cId="0" sldId="274"/>
        </pc:sldMkLst>
      </pc:sldChg>
      <pc:sldChg chg="modSp mod">
        <pc:chgData name="Martina Gerhardt" userId="0deb65ed-7490-439b-9158-5ab717f34a07" providerId="ADAL" clId="{7B7DEB44-48D0-43A2-9336-3DCED285D85D}" dt="2026-03-30T07:22:20.660" v="227" actId="20577"/>
        <pc:sldMkLst>
          <pc:docMk/>
          <pc:sldMk cId="0" sldId="275"/>
        </pc:sldMkLst>
        <pc:spChg chg="mod">
          <ac:chgData name="Martina Gerhardt" userId="0deb65ed-7490-439b-9158-5ab717f34a07" providerId="ADAL" clId="{7B7DEB44-48D0-43A2-9336-3DCED285D85D}" dt="2026-03-30T07:22:20.660" v="227" actId="20577"/>
          <ac:spMkLst>
            <pc:docMk/>
            <pc:sldMk cId="0" sldId="275"/>
            <ac:spMk id="413447514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8:22:40.352" v="738" actId="20577"/>
        <pc:sldMkLst>
          <pc:docMk/>
          <pc:sldMk cId="0" sldId="276"/>
        </pc:sldMkLst>
        <pc:spChg chg="mod">
          <ac:chgData name="Martina Gerhardt" userId="0deb65ed-7490-439b-9158-5ab717f34a07" providerId="ADAL" clId="{7B7DEB44-48D0-43A2-9336-3DCED285D85D}" dt="2026-03-30T08:22:40.352" v="738" actId="20577"/>
          <ac:spMkLst>
            <pc:docMk/>
            <pc:sldMk cId="0" sldId="276"/>
            <ac:spMk id="2" creationId="{BA237A1F-4849-B6C8-024B-738A0AA76FC2}"/>
          </ac:spMkLst>
        </pc:spChg>
        <pc:spChg chg="mod">
          <ac:chgData name="Martina Gerhardt" userId="0deb65ed-7490-439b-9158-5ab717f34a07" providerId="ADAL" clId="{7B7DEB44-48D0-43A2-9336-3DCED285D85D}" dt="2026-03-30T07:23:14.379" v="232" actId="20577"/>
          <ac:spMkLst>
            <pc:docMk/>
            <pc:sldMk cId="0" sldId="276"/>
            <ac:spMk id="2077335581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8:24:20.883" v="751" actId="20577"/>
        <pc:sldMkLst>
          <pc:docMk/>
          <pc:sldMk cId="0" sldId="277"/>
        </pc:sldMkLst>
        <pc:spChg chg="mod">
          <ac:chgData name="Martina Gerhardt" userId="0deb65ed-7490-439b-9158-5ab717f34a07" providerId="ADAL" clId="{7B7DEB44-48D0-43A2-9336-3DCED285D85D}" dt="2026-03-30T08:24:20.883" v="751" actId="20577"/>
          <ac:spMkLst>
            <pc:docMk/>
            <pc:sldMk cId="0" sldId="277"/>
            <ac:spMk id="909134685" creationId="{00000000-0000-0000-0000-000000000000}"/>
          </ac:spMkLst>
        </pc:spChg>
      </pc:sldChg>
      <pc:sldChg chg="addSp modSp mod">
        <pc:chgData name="Martina Gerhardt" userId="0deb65ed-7490-439b-9158-5ab717f34a07" providerId="ADAL" clId="{7B7DEB44-48D0-43A2-9336-3DCED285D85D}" dt="2026-03-30T08:44:00.669" v="938" actId="164"/>
        <pc:sldMkLst>
          <pc:docMk/>
          <pc:sldMk cId="0" sldId="278"/>
        </pc:sldMkLst>
        <pc:spChg chg="add mod">
          <ac:chgData name="Martina Gerhardt" userId="0deb65ed-7490-439b-9158-5ab717f34a07" providerId="ADAL" clId="{7B7DEB44-48D0-43A2-9336-3DCED285D85D}" dt="2026-03-30T08:44:00.669" v="938" actId="164"/>
          <ac:spMkLst>
            <pc:docMk/>
            <pc:sldMk cId="0" sldId="278"/>
            <ac:spMk id="2" creationId="{4C5DB35E-3CF5-4200-D3B1-7B3FEF309E53}"/>
          </ac:spMkLst>
        </pc:spChg>
        <pc:spChg chg="add mod">
          <ac:chgData name="Martina Gerhardt" userId="0deb65ed-7490-439b-9158-5ab717f34a07" providerId="ADAL" clId="{7B7DEB44-48D0-43A2-9336-3DCED285D85D}" dt="2026-03-30T08:44:00.669" v="938" actId="164"/>
          <ac:spMkLst>
            <pc:docMk/>
            <pc:sldMk cId="0" sldId="278"/>
            <ac:spMk id="3" creationId="{6274839F-B1DF-0685-C375-AEB21EAC400D}"/>
          </ac:spMkLst>
        </pc:spChg>
        <pc:spChg chg="add mod">
          <ac:chgData name="Martina Gerhardt" userId="0deb65ed-7490-439b-9158-5ab717f34a07" providerId="ADAL" clId="{7B7DEB44-48D0-43A2-9336-3DCED285D85D}" dt="2026-03-30T08:44:00.669" v="938" actId="164"/>
          <ac:spMkLst>
            <pc:docMk/>
            <pc:sldMk cId="0" sldId="278"/>
            <ac:spMk id="5" creationId="{0CD54B5D-BA26-8D1B-1B2C-0360F41A922D}"/>
          </ac:spMkLst>
        </pc:spChg>
        <pc:spChg chg="mod">
          <ac:chgData name="Martina Gerhardt" userId="0deb65ed-7490-439b-9158-5ab717f34a07" providerId="ADAL" clId="{7B7DEB44-48D0-43A2-9336-3DCED285D85D}" dt="2026-03-30T08:26:30.586" v="769" actId="1037"/>
          <ac:spMkLst>
            <pc:docMk/>
            <pc:sldMk cId="0" sldId="278"/>
            <ac:spMk id="20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8:44:00.669" v="938" actId="164"/>
          <ac:spMkLst>
            <pc:docMk/>
            <pc:sldMk cId="0" sldId="278"/>
            <ac:spMk id="1007624282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8:38:57.825" v="827" actId="20577"/>
          <ac:spMkLst>
            <pc:docMk/>
            <pc:sldMk cId="0" sldId="278"/>
            <ac:spMk id="1188357306" creationId="{00000000-0000-0000-0000-000000000000}"/>
          </ac:spMkLst>
        </pc:spChg>
        <pc:grpChg chg="add mod">
          <ac:chgData name="Martina Gerhardt" userId="0deb65ed-7490-439b-9158-5ab717f34a07" providerId="ADAL" clId="{7B7DEB44-48D0-43A2-9336-3DCED285D85D}" dt="2026-03-30T08:44:00.669" v="938" actId="164"/>
          <ac:grpSpMkLst>
            <pc:docMk/>
            <pc:sldMk cId="0" sldId="278"/>
            <ac:grpSpMk id="6" creationId="{44011CD0-EBBE-7E27-9898-82393450A724}"/>
          </ac:grpSpMkLst>
        </pc:grpChg>
        <pc:grpChg chg="mod">
          <ac:chgData name="Martina Gerhardt" userId="0deb65ed-7490-439b-9158-5ab717f34a07" providerId="ADAL" clId="{7B7DEB44-48D0-43A2-9336-3DCED285D85D}" dt="2026-03-30T08:44:00.669" v="938" actId="164"/>
          <ac:grpSpMkLst>
            <pc:docMk/>
            <pc:sldMk cId="0" sldId="278"/>
            <ac:grpSpMk id="1064509239" creationId="{00000000-0000-0000-0000-000000000000}"/>
          </ac:grpSpMkLst>
        </pc:grpChg>
        <pc:picChg chg="mod">
          <ac:chgData name="Martina Gerhardt" userId="0deb65ed-7490-439b-9158-5ab717f34a07" providerId="ADAL" clId="{7B7DEB44-48D0-43A2-9336-3DCED285D85D}" dt="2026-03-30T08:26:41.382" v="810" actId="1037"/>
          <ac:picMkLst>
            <pc:docMk/>
            <pc:sldMk cId="0" sldId="278"/>
            <ac:picMk id="33" creationId="{00000000-0000-0000-0000-000000000000}"/>
          </ac:picMkLst>
        </pc:picChg>
      </pc:sldChg>
      <pc:sldChg chg="addSp delSp modSp mod ord">
        <pc:chgData name="Martina Gerhardt" userId="0deb65ed-7490-439b-9158-5ab717f34a07" providerId="ADAL" clId="{7B7DEB44-48D0-43A2-9336-3DCED285D85D}" dt="2026-03-30T11:27:05.623" v="1380" actId="1076"/>
        <pc:sldMkLst>
          <pc:docMk/>
          <pc:sldMk cId="0" sldId="279"/>
        </pc:sldMkLst>
        <pc:spChg chg="add mod">
          <ac:chgData name="Martina Gerhardt" userId="0deb65ed-7490-439b-9158-5ab717f34a07" providerId="ADAL" clId="{7B7DEB44-48D0-43A2-9336-3DCED285D85D}" dt="2026-03-30T11:23:54.750" v="1362" actId="20577"/>
          <ac:spMkLst>
            <pc:docMk/>
            <pc:sldMk cId="0" sldId="279"/>
            <ac:spMk id="2" creationId="{F8354E44-67D8-4B5B-2C46-33539032833C}"/>
          </ac:spMkLst>
        </pc:spChg>
        <pc:spChg chg="mod">
          <ac:chgData name="Martina Gerhardt" userId="0deb65ed-7490-439b-9158-5ab717f34a07" providerId="ADAL" clId="{7B7DEB44-48D0-43A2-9336-3DCED285D85D}" dt="2026-03-30T11:25:46.454" v="1374" actId="1076"/>
          <ac:spMkLst>
            <pc:docMk/>
            <pc:sldMk cId="0" sldId="279"/>
            <ac:spMk id="39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11:25:51.064" v="1375" actId="1076"/>
          <ac:spMkLst>
            <pc:docMk/>
            <pc:sldMk cId="0" sldId="279"/>
            <ac:spMk id="40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11:27:05.623" v="1380" actId="1076"/>
          <ac:spMkLst>
            <pc:docMk/>
            <pc:sldMk cId="0" sldId="279"/>
            <ac:spMk id="41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11:25:07.048" v="1367" actId="1076"/>
          <ac:spMkLst>
            <pc:docMk/>
            <pc:sldMk cId="0" sldId="279"/>
            <ac:spMk id="42" creationId="{00000000-0000-0000-0000-000000000000}"/>
          </ac:spMkLst>
        </pc:spChg>
        <pc:spChg chg="add del mod">
          <ac:chgData name="Martina Gerhardt" userId="0deb65ed-7490-439b-9158-5ab717f34a07" providerId="ADAL" clId="{7B7DEB44-48D0-43A2-9336-3DCED285D85D}" dt="2026-03-30T11:26:29.640" v="1378" actId="1076"/>
          <ac:spMkLst>
            <pc:docMk/>
            <pc:sldMk cId="0" sldId="279"/>
            <ac:spMk id="43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9:06:27.108" v="1013" actId="20577"/>
          <ac:spMkLst>
            <pc:docMk/>
            <pc:sldMk cId="0" sldId="279"/>
            <ac:spMk id="1154017658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8:16:13.854" v="732" actId="20577"/>
        <pc:sldMkLst>
          <pc:docMk/>
          <pc:sldMk cId="0" sldId="282"/>
        </pc:sldMkLst>
        <pc:spChg chg="mod">
          <ac:chgData name="Martina Gerhardt" userId="0deb65ed-7490-439b-9158-5ab717f34a07" providerId="ADAL" clId="{7B7DEB44-48D0-43A2-9336-3DCED285D85D}" dt="2026-03-30T07:24:20.035" v="240" actId="20577"/>
          <ac:spMkLst>
            <pc:docMk/>
            <pc:sldMk cId="0" sldId="282"/>
            <ac:spMk id="236493760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8:16:13.854" v="732" actId="20577"/>
          <ac:spMkLst>
            <pc:docMk/>
            <pc:sldMk cId="0" sldId="282"/>
            <ac:spMk id="1353135257" creationId="{00000000-0000-0000-0000-000000000000}"/>
          </ac:spMkLst>
        </pc:spChg>
      </pc:sldChg>
      <pc:sldChg chg="addSp modSp mod">
        <pc:chgData name="Martina Gerhardt" userId="0deb65ed-7490-439b-9158-5ab717f34a07" providerId="ADAL" clId="{7B7DEB44-48D0-43A2-9336-3DCED285D85D}" dt="2026-03-30T08:47:17.427" v="962" actId="20577"/>
        <pc:sldMkLst>
          <pc:docMk/>
          <pc:sldMk cId="0" sldId="283"/>
        </pc:sldMkLst>
        <pc:spChg chg="add mod">
          <ac:chgData name="Martina Gerhardt" userId="0deb65ed-7490-439b-9158-5ab717f34a07" providerId="ADAL" clId="{7B7DEB44-48D0-43A2-9336-3DCED285D85D}" dt="2026-03-30T08:47:17.427" v="962" actId="20577"/>
          <ac:spMkLst>
            <pc:docMk/>
            <pc:sldMk cId="0" sldId="283"/>
            <ac:spMk id="2" creationId="{6BE8390D-9700-7581-C959-89D796491B46}"/>
          </ac:spMkLst>
        </pc:spChg>
      </pc:sldChg>
      <pc:sldChg chg="addSp delSp modSp mod">
        <pc:chgData name="Martina Gerhardt" userId="0deb65ed-7490-439b-9158-5ab717f34a07" providerId="ADAL" clId="{7B7DEB44-48D0-43A2-9336-3DCED285D85D}" dt="2026-03-30T07:48:28.341" v="560" actId="1076"/>
        <pc:sldMkLst>
          <pc:docMk/>
          <pc:sldMk cId="0" sldId="284"/>
        </pc:sldMkLst>
        <pc:spChg chg="add mod">
          <ac:chgData name="Martina Gerhardt" userId="0deb65ed-7490-439b-9158-5ab717f34a07" providerId="ADAL" clId="{7B7DEB44-48D0-43A2-9336-3DCED285D85D}" dt="2026-03-30T06:50:03.465" v="162" actId="1076"/>
          <ac:spMkLst>
            <pc:docMk/>
            <pc:sldMk cId="0" sldId="284"/>
            <ac:spMk id="6" creationId="{7C2A98DD-E81A-3A23-7666-9E193343AAFB}"/>
          </ac:spMkLst>
        </pc:spChg>
        <pc:spChg chg="add mod">
          <ac:chgData name="Martina Gerhardt" userId="0deb65ed-7490-439b-9158-5ab717f34a07" providerId="ADAL" clId="{7B7DEB44-48D0-43A2-9336-3DCED285D85D}" dt="2026-03-30T07:48:28.341" v="560" actId="1076"/>
          <ac:spMkLst>
            <pc:docMk/>
            <pc:sldMk cId="0" sldId="284"/>
            <ac:spMk id="8" creationId="{E5C9B0AA-A26F-E771-DDF0-D74E17630037}"/>
          </ac:spMkLst>
        </pc:spChg>
        <pc:spChg chg="mod">
          <ac:chgData name="Martina Gerhardt" userId="0deb65ed-7490-439b-9158-5ab717f34a07" providerId="ADAL" clId="{7B7DEB44-48D0-43A2-9336-3DCED285D85D}" dt="2026-03-30T06:48:34.024" v="119" actId="1035"/>
          <ac:spMkLst>
            <pc:docMk/>
            <pc:sldMk cId="0" sldId="284"/>
            <ac:spMk id="958594329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46:48.210" v="50" actId="122"/>
          <ac:spMkLst>
            <pc:docMk/>
            <pc:sldMk cId="0" sldId="284"/>
            <ac:spMk id="1078938629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46:42.683" v="49" actId="122"/>
          <ac:spMkLst>
            <pc:docMk/>
            <pc:sldMk cId="0" sldId="284"/>
            <ac:spMk id="1126041038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50:24.891" v="163" actId="164"/>
          <ac:spMkLst>
            <pc:docMk/>
            <pc:sldMk cId="0" sldId="284"/>
            <ac:spMk id="1531418424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46:29.977" v="46" actId="122"/>
          <ac:spMkLst>
            <pc:docMk/>
            <pc:sldMk cId="0" sldId="284"/>
            <ac:spMk id="1591259553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46:33.675" v="47" actId="122"/>
          <ac:spMkLst>
            <pc:docMk/>
            <pc:sldMk cId="0" sldId="284"/>
            <ac:spMk id="2037512502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46:50.930" v="51" actId="122"/>
          <ac:spMkLst>
            <pc:docMk/>
            <pc:sldMk cId="0" sldId="284"/>
            <ac:spMk id="2137773105" creationId="{00000000-0000-0000-0000-000000000000}"/>
          </ac:spMkLst>
        </pc:spChg>
        <pc:grpChg chg="add mod">
          <ac:chgData name="Martina Gerhardt" userId="0deb65ed-7490-439b-9158-5ab717f34a07" providerId="ADAL" clId="{7B7DEB44-48D0-43A2-9336-3DCED285D85D}" dt="2026-03-30T06:50:24.891" v="163" actId="164"/>
          <ac:grpSpMkLst>
            <pc:docMk/>
            <pc:sldMk cId="0" sldId="284"/>
            <ac:grpSpMk id="2" creationId="{F5F0FBD1-F2D9-407B-6FB7-73C8C87C1F5E}"/>
          </ac:grpSpMkLst>
        </pc:grpChg>
        <pc:grpChg chg="add mod">
          <ac:chgData name="Martina Gerhardt" userId="0deb65ed-7490-439b-9158-5ab717f34a07" providerId="ADAL" clId="{7B7DEB44-48D0-43A2-9336-3DCED285D85D}" dt="2026-03-30T06:48:13.094" v="106" actId="1076"/>
          <ac:grpSpMkLst>
            <pc:docMk/>
            <pc:sldMk cId="0" sldId="284"/>
            <ac:grpSpMk id="3" creationId="{C99A81CB-022D-0331-891E-BCCEB9553C54}"/>
          </ac:grpSpMkLst>
        </pc:grpChg>
        <pc:grpChg chg="add mod">
          <ac:chgData name="Martina Gerhardt" userId="0deb65ed-7490-439b-9158-5ab717f34a07" providerId="ADAL" clId="{7B7DEB44-48D0-43A2-9336-3DCED285D85D}" dt="2026-03-30T06:50:28.311" v="175" actId="1036"/>
          <ac:grpSpMkLst>
            <pc:docMk/>
            <pc:sldMk cId="0" sldId="284"/>
            <ac:grpSpMk id="7" creationId="{78C7EFB8-91F6-AEC8-ADA2-95564064B71C}"/>
          </ac:grpSpMkLst>
        </pc:grpChg>
        <pc:grpChg chg="mod">
          <ac:chgData name="Martina Gerhardt" userId="0deb65ed-7490-439b-9158-5ab717f34a07" providerId="ADAL" clId="{7B7DEB44-48D0-43A2-9336-3DCED285D85D}" dt="2026-03-30T06:50:24.891" v="163" actId="164"/>
          <ac:grpSpMkLst>
            <pc:docMk/>
            <pc:sldMk cId="0" sldId="284"/>
            <ac:grpSpMk id="9246269" creationId="{00000000-0000-0000-0000-000000000000}"/>
          </ac:grpSpMkLst>
        </pc:grpChg>
        <pc:grpChg chg="mod">
          <ac:chgData name="Martina Gerhardt" userId="0deb65ed-7490-439b-9158-5ab717f34a07" providerId="ADAL" clId="{7B7DEB44-48D0-43A2-9336-3DCED285D85D}" dt="2026-03-30T06:49:09.385" v="143" actId="1035"/>
          <ac:grpSpMkLst>
            <pc:docMk/>
            <pc:sldMk cId="0" sldId="284"/>
            <ac:grpSpMk id="1065854558" creationId="{00000000-0000-0000-0000-000000000000}"/>
          </ac:grpSpMkLst>
        </pc:grpChg>
        <pc:picChg chg="mod">
          <ac:chgData name="Martina Gerhardt" userId="0deb65ed-7490-439b-9158-5ab717f34a07" providerId="ADAL" clId="{7B7DEB44-48D0-43A2-9336-3DCED285D85D}" dt="2026-03-30T06:47:58.995" v="103"/>
          <ac:picMkLst>
            <pc:docMk/>
            <pc:sldMk cId="0" sldId="284"/>
            <ac:picMk id="4" creationId="{6E14F494-4CE6-77EC-E9F2-396E5F806C9C}"/>
          </ac:picMkLst>
        </pc:picChg>
        <pc:picChg chg="mod">
          <ac:chgData name="Martina Gerhardt" userId="0deb65ed-7490-439b-9158-5ab717f34a07" providerId="ADAL" clId="{7B7DEB44-48D0-43A2-9336-3DCED285D85D}" dt="2026-03-30T06:47:58.995" v="103"/>
          <ac:picMkLst>
            <pc:docMk/>
            <pc:sldMk cId="0" sldId="284"/>
            <ac:picMk id="5" creationId="{19A47279-6DA9-D0C7-87AC-831F0C027606}"/>
          </ac:picMkLst>
        </pc:picChg>
        <pc:picChg chg="mod">
          <ac:chgData name="Martina Gerhardt" userId="0deb65ed-7490-439b-9158-5ab717f34a07" providerId="ADAL" clId="{7B7DEB44-48D0-43A2-9336-3DCED285D85D}" dt="2026-03-30T06:50:42.250" v="190" actId="1036"/>
          <ac:picMkLst>
            <pc:docMk/>
            <pc:sldMk cId="0" sldId="284"/>
            <ac:picMk id="161431838" creationId="{00000000-0000-0000-0000-000000000000}"/>
          </ac:picMkLst>
        </pc:picChg>
        <pc:picChg chg="mod">
          <ac:chgData name="Martina Gerhardt" userId="0deb65ed-7490-439b-9158-5ab717f34a07" providerId="ADAL" clId="{7B7DEB44-48D0-43A2-9336-3DCED285D85D}" dt="2026-03-30T06:47:49.161" v="100" actId="164"/>
          <ac:picMkLst>
            <pc:docMk/>
            <pc:sldMk cId="0" sldId="284"/>
            <ac:picMk id="292742308" creationId="{00000000-0000-0000-0000-000000000000}"/>
          </ac:picMkLst>
        </pc:picChg>
        <pc:picChg chg="del mod">
          <ac:chgData name="Martina Gerhardt" userId="0deb65ed-7490-439b-9158-5ab717f34a07" providerId="ADAL" clId="{7B7DEB44-48D0-43A2-9336-3DCED285D85D}" dt="2026-03-30T06:47:54.670" v="102" actId="478"/>
          <ac:picMkLst>
            <pc:docMk/>
            <pc:sldMk cId="0" sldId="284"/>
            <ac:picMk id="1224383041" creationId="{00000000-0000-0000-0000-000000000000}"/>
          </ac:picMkLst>
        </pc:picChg>
        <pc:picChg chg="mod">
          <ac:chgData name="Martina Gerhardt" userId="0deb65ed-7490-439b-9158-5ab717f34a07" providerId="ADAL" clId="{7B7DEB44-48D0-43A2-9336-3DCED285D85D}" dt="2026-03-30T06:47:49.161" v="100" actId="164"/>
          <ac:picMkLst>
            <pc:docMk/>
            <pc:sldMk cId="0" sldId="284"/>
            <ac:picMk id="1360699631" creationId="{00000000-0000-0000-0000-000000000000}"/>
          </ac:picMkLst>
        </pc:picChg>
        <pc:picChg chg="del mod">
          <ac:chgData name="Martina Gerhardt" userId="0deb65ed-7490-439b-9158-5ab717f34a07" providerId="ADAL" clId="{7B7DEB44-48D0-43A2-9336-3DCED285D85D}" dt="2026-03-30T06:47:52.357" v="101" actId="478"/>
          <ac:picMkLst>
            <pc:docMk/>
            <pc:sldMk cId="0" sldId="284"/>
            <ac:picMk id="2046409438" creationId="{00000000-0000-0000-0000-000000000000}"/>
          </ac:picMkLst>
        </pc:picChg>
      </pc:sldChg>
      <pc:sldChg chg="modSp mod">
        <pc:chgData name="Martina Gerhardt" userId="0deb65ed-7490-439b-9158-5ab717f34a07" providerId="ADAL" clId="{7B7DEB44-48D0-43A2-9336-3DCED285D85D}" dt="2026-03-30T06:52:18.952" v="196" actId="20577"/>
        <pc:sldMkLst>
          <pc:docMk/>
          <pc:sldMk cId="0" sldId="285"/>
        </pc:sldMkLst>
        <pc:spChg chg="mod">
          <ac:chgData name="Martina Gerhardt" userId="0deb65ed-7490-439b-9158-5ab717f34a07" providerId="ADAL" clId="{7B7DEB44-48D0-43A2-9336-3DCED285D85D}" dt="2026-03-30T06:52:18.952" v="196" actId="20577"/>
          <ac:spMkLst>
            <pc:docMk/>
            <pc:sldMk cId="0" sldId="285"/>
            <ac:spMk id="682913627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55:41.361" v="597" actId="20577"/>
        <pc:sldMkLst>
          <pc:docMk/>
          <pc:sldMk cId="0" sldId="290"/>
        </pc:sldMkLst>
        <pc:spChg chg="mod">
          <ac:chgData name="Martina Gerhardt" userId="0deb65ed-7490-439b-9158-5ab717f34a07" providerId="ADAL" clId="{7B7DEB44-48D0-43A2-9336-3DCED285D85D}" dt="2026-03-30T07:55:41.361" v="597" actId="20577"/>
          <ac:spMkLst>
            <pc:docMk/>
            <pc:sldMk cId="0" sldId="290"/>
            <ac:spMk id="866849612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57:54.427" v="606" actId="33524"/>
        <pc:sldMkLst>
          <pc:docMk/>
          <pc:sldMk cId="0" sldId="293"/>
        </pc:sldMkLst>
        <pc:graphicFrameChg chg="modGraphic">
          <ac:chgData name="Martina Gerhardt" userId="0deb65ed-7490-439b-9158-5ab717f34a07" providerId="ADAL" clId="{7B7DEB44-48D0-43A2-9336-3DCED285D85D}" dt="2026-03-30T07:57:54.427" v="606" actId="33524"/>
          <ac:graphicFrameMkLst>
            <pc:docMk/>
            <pc:sldMk cId="0" sldId="293"/>
            <ac:graphicFrameMk id="1047713009" creationId="{00000000-0000-0000-0000-000000000000}"/>
          </ac:graphicFrameMkLst>
        </pc:graphicFrameChg>
      </pc:sldChg>
      <pc:sldChg chg="modSp">
        <pc:chgData name="Martina Gerhardt" userId="0deb65ed-7490-439b-9158-5ab717f34a07" providerId="ADAL" clId="{7B7DEB44-48D0-43A2-9336-3DCED285D85D}" dt="2026-03-30T07:53:18.414" v="581" actId="20577"/>
        <pc:sldMkLst>
          <pc:docMk/>
          <pc:sldMk cId="0" sldId="296"/>
        </pc:sldMkLst>
        <pc:spChg chg="mod">
          <ac:chgData name="Martina Gerhardt" userId="0deb65ed-7490-439b-9158-5ab717f34a07" providerId="ADAL" clId="{7B7DEB44-48D0-43A2-9336-3DCED285D85D}" dt="2026-03-30T07:53:18.414" v="581" actId="20577"/>
          <ac:spMkLst>
            <pc:docMk/>
            <pc:sldMk cId="0" sldId="296"/>
            <ac:spMk id="1411622126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26:45.106" v="261" actId="20577"/>
        <pc:sldMkLst>
          <pc:docMk/>
          <pc:sldMk cId="0" sldId="297"/>
        </pc:sldMkLst>
        <pc:spChg chg="mod">
          <ac:chgData name="Martina Gerhardt" userId="0deb65ed-7490-439b-9158-5ab717f34a07" providerId="ADAL" clId="{7B7DEB44-48D0-43A2-9336-3DCED285D85D}" dt="2026-03-30T07:26:45.106" v="261" actId="20577"/>
          <ac:spMkLst>
            <pc:docMk/>
            <pc:sldMk cId="0" sldId="297"/>
            <ac:spMk id="1160751234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28:55.519" v="281" actId="20577"/>
        <pc:sldMkLst>
          <pc:docMk/>
          <pc:sldMk cId="0" sldId="298"/>
        </pc:sldMkLst>
        <pc:spChg chg="mod">
          <ac:chgData name="Martina Gerhardt" userId="0deb65ed-7490-439b-9158-5ab717f34a07" providerId="ADAL" clId="{7B7DEB44-48D0-43A2-9336-3DCED285D85D}" dt="2026-03-30T07:28:55.519" v="281" actId="20577"/>
          <ac:spMkLst>
            <pc:docMk/>
            <pc:sldMk cId="0" sldId="298"/>
            <ac:spMk id="206408602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8:00:50.039" v="612" actId="1037"/>
        <pc:sldMkLst>
          <pc:docMk/>
          <pc:sldMk cId="0" sldId="299"/>
        </pc:sldMkLst>
        <pc:spChg chg="mod">
          <ac:chgData name="Martina Gerhardt" userId="0deb65ed-7490-439b-9158-5ab717f34a07" providerId="ADAL" clId="{7B7DEB44-48D0-43A2-9336-3DCED285D85D}" dt="2026-03-30T08:00:50.039" v="612" actId="1037"/>
          <ac:spMkLst>
            <pc:docMk/>
            <pc:sldMk cId="0" sldId="299"/>
            <ac:spMk id="6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5:29.283" v="14" actId="1076"/>
          <ac:spMkLst>
            <pc:docMk/>
            <pc:sldMk cId="0" sldId="299"/>
            <ac:spMk id="10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8:09.509" v="35" actId="1076"/>
          <ac:spMkLst>
            <pc:docMk/>
            <pc:sldMk cId="0" sldId="299"/>
            <ac:spMk id="23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5:20.245" v="12" actId="122"/>
          <ac:spMkLst>
            <pc:docMk/>
            <pc:sldMk cId="0" sldId="299"/>
            <ac:spMk id="33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5:37.620" v="16" actId="1076"/>
          <ac:spMkLst>
            <pc:docMk/>
            <pc:sldMk cId="0" sldId="299"/>
            <ac:spMk id="34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7:05.354" v="33" actId="1076"/>
          <ac:spMkLst>
            <pc:docMk/>
            <pc:sldMk cId="0" sldId="299"/>
            <ac:spMk id="35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4:52.283" v="5" actId="1076"/>
          <ac:spMkLst>
            <pc:docMk/>
            <pc:sldMk cId="0" sldId="299"/>
            <ac:spMk id="36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8:13.235" v="36" actId="1076"/>
          <ac:spMkLst>
            <pc:docMk/>
            <pc:sldMk cId="0" sldId="299"/>
            <ac:spMk id="37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6:52.162" v="31" actId="1076"/>
          <ac:spMkLst>
            <pc:docMk/>
            <pc:sldMk cId="0" sldId="299"/>
            <ac:spMk id="38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6:36.362" v="27" actId="1076"/>
          <ac:spMkLst>
            <pc:docMk/>
            <pc:sldMk cId="0" sldId="299"/>
            <ac:spMk id="39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6:28.034" v="25" actId="1076"/>
          <ac:spMkLst>
            <pc:docMk/>
            <pc:sldMk cId="0" sldId="299"/>
            <ac:spMk id="40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6:11.682" v="22" actId="1076"/>
          <ac:spMkLst>
            <pc:docMk/>
            <pc:sldMk cId="0" sldId="299"/>
            <ac:spMk id="41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6:05.530" v="20" actId="1076"/>
          <ac:spMkLst>
            <pc:docMk/>
            <pc:sldMk cId="0" sldId="299"/>
            <ac:spMk id="42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6:35:49.794" v="18" actId="1076"/>
          <ac:spMkLst>
            <pc:docMk/>
            <pc:sldMk cId="0" sldId="299"/>
            <ac:spMk id="43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7:59:57.866" v="607" actId="14100"/>
          <ac:spMkLst>
            <pc:docMk/>
            <pc:sldMk cId="0" sldId="299"/>
            <ac:spMk id="1497867143" creationId="{00000000-0000-0000-0000-000000000000}"/>
          </ac:spMkLst>
        </pc:spChg>
      </pc:sldChg>
      <pc:sldChg chg="addSp delSp modSp mod">
        <pc:chgData name="Martina Gerhardt" userId="0deb65ed-7490-439b-9158-5ab717f34a07" providerId="ADAL" clId="{7B7DEB44-48D0-43A2-9336-3DCED285D85D}" dt="2026-03-30T07:41:25.410" v="550" actId="21"/>
        <pc:sldMkLst>
          <pc:docMk/>
          <pc:sldMk cId="0" sldId="300"/>
        </pc:sldMkLst>
        <pc:spChg chg="add del mod">
          <ac:chgData name="Martina Gerhardt" userId="0deb65ed-7490-439b-9158-5ab717f34a07" providerId="ADAL" clId="{7B7DEB44-48D0-43A2-9336-3DCED285D85D}" dt="2026-03-30T07:35:51.088" v="349" actId="478"/>
          <ac:spMkLst>
            <pc:docMk/>
            <pc:sldMk cId="0" sldId="300"/>
            <ac:spMk id="2" creationId="{3473E220-2842-BF34-41CF-D84AFD3847FE}"/>
          </ac:spMkLst>
        </pc:spChg>
        <pc:spChg chg="add mod">
          <ac:chgData name="Martina Gerhardt" userId="0deb65ed-7490-439b-9158-5ab717f34a07" providerId="ADAL" clId="{7B7DEB44-48D0-43A2-9336-3DCED285D85D}" dt="2026-03-30T07:37:33.570" v="418" actId="164"/>
          <ac:spMkLst>
            <pc:docMk/>
            <pc:sldMk cId="0" sldId="300"/>
            <ac:spMk id="3" creationId="{9ACE9B60-60B3-3681-67A1-F1F387CA4723}"/>
          </ac:spMkLst>
        </pc:spChg>
        <pc:spChg chg="add mod">
          <ac:chgData name="Martina Gerhardt" userId="0deb65ed-7490-439b-9158-5ab717f34a07" providerId="ADAL" clId="{7B7DEB44-48D0-43A2-9336-3DCED285D85D}" dt="2026-03-30T07:39:51.550" v="472" actId="20577"/>
          <ac:spMkLst>
            <pc:docMk/>
            <pc:sldMk cId="0" sldId="300"/>
            <ac:spMk id="4" creationId="{11B325EF-21C4-BB2D-6F3C-88BD76DCCD31}"/>
          </ac:spMkLst>
        </pc:spChg>
        <pc:spChg chg="mod topLvl">
          <ac:chgData name="Martina Gerhardt" userId="0deb65ed-7490-439b-9158-5ab717f34a07" providerId="ADAL" clId="{7B7DEB44-48D0-43A2-9336-3DCED285D85D}" dt="2026-03-30T07:41:23.233" v="549" actId="338"/>
          <ac:spMkLst>
            <pc:docMk/>
            <pc:sldMk cId="0" sldId="300"/>
            <ac:spMk id="7" creationId="{3FF08B51-C5E6-4933-711E-0DAC4BA84E04}"/>
          </ac:spMkLst>
        </pc:spChg>
        <pc:spChg chg="mod topLvl">
          <ac:chgData name="Martina Gerhardt" userId="0deb65ed-7490-439b-9158-5ab717f34a07" providerId="ADAL" clId="{7B7DEB44-48D0-43A2-9336-3DCED285D85D}" dt="2026-03-30T07:41:23.233" v="549" actId="338"/>
          <ac:spMkLst>
            <pc:docMk/>
            <pc:sldMk cId="0" sldId="300"/>
            <ac:spMk id="8" creationId="{01514A8C-5737-E7E3-6F70-AEC55A4A043B}"/>
          </ac:spMkLst>
        </pc:spChg>
        <pc:grpChg chg="add mod">
          <ac:chgData name="Martina Gerhardt" userId="0deb65ed-7490-439b-9158-5ab717f34a07" providerId="ADAL" clId="{7B7DEB44-48D0-43A2-9336-3DCED285D85D}" dt="2026-03-30T07:37:33.570" v="418" actId="164"/>
          <ac:grpSpMkLst>
            <pc:docMk/>
            <pc:sldMk cId="0" sldId="300"/>
            <ac:grpSpMk id="5" creationId="{E5B651A4-2DFE-56DC-5786-59D816A70382}"/>
          </ac:grpSpMkLst>
        </pc:grpChg>
        <pc:grpChg chg="add del mod">
          <ac:chgData name="Martina Gerhardt" userId="0deb65ed-7490-439b-9158-5ab717f34a07" providerId="ADAL" clId="{7B7DEB44-48D0-43A2-9336-3DCED285D85D}" dt="2026-03-30T07:41:18.278" v="548" actId="165"/>
          <ac:grpSpMkLst>
            <pc:docMk/>
            <pc:sldMk cId="0" sldId="300"/>
            <ac:grpSpMk id="6" creationId="{285C4DE0-F7C3-6FD2-4B95-7EF1D0249A92}"/>
          </ac:grpSpMkLst>
        </pc:grpChg>
        <pc:grpChg chg="add del mod">
          <ac:chgData name="Martina Gerhardt" userId="0deb65ed-7490-439b-9158-5ab717f34a07" providerId="ADAL" clId="{7B7DEB44-48D0-43A2-9336-3DCED285D85D}" dt="2026-03-30T07:41:25.410" v="550" actId="21"/>
          <ac:grpSpMkLst>
            <pc:docMk/>
            <pc:sldMk cId="0" sldId="300"/>
            <ac:grpSpMk id="9" creationId="{0AA7DDCA-6BDA-0F43-002E-E4F2AB577D8C}"/>
          </ac:grpSpMkLst>
        </pc:grpChg>
      </pc:sldChg>
      <pc:sldChg chg="addSp delSp modSp mod">
        <pc:chgData name="Martina Gerhardt" userId="0deb65ed-7490-439b-9158-5ab717f34a07" providerId="ADAL" clId="{7B7DEB44-48D0-43A2-9336-3DCED285D85D}" dt="2026-03-30T07:51:34.876" v="575" actId="20577"/>
        <pc:sldMkLst>
          <pc:docMk/>
          <pc:sldMk cId="0" sldId="301"/>
        </pc:sldMkLst>
        <pc:spChg chg="add mod">
          <ac:chgData name="Martina Gerhardt" userId="0deb65ed-7490-439b-9158-5ab717f34a07" providerId="ADAL" clId="{7B7DEB44-48D0-43A2-9336-3DCED285D85D}" dt="2026-03-30T07:36:53.192" v="417"/>
          <ac:spMkLst>
            <pc:docMk/>
            <pc:sldMk cId="0" sldId="301"/>
            <ac:spMk id="2" creationId="{08C8BC84-16EA-81FB-CEDD-14EB8BBC941C}"/>
          </ac:spMkLst>
        </pc:spChg>
        <pc:spChg chg="add del mod ord">
          <ac:chgData name="Martina Gerhardt" userId="0deb65ed-7490-439b-9158-5ab717f34a07" providerId="ADAL" clId="{7B7DEB44-48D0-43A2-9336-3DCED285D85D}" dt="2026-03-30T07:41:28.806" v="551" actId="478"/>
          <ac:spMkLst>
            <pc:docMk/>
            <pc:sldMk cId="0" sldId="301"/>
            <ac:spMk id="3" creationId="{092C2236-22D1-622A-67BE-F325BDB6CDB0}"/>
          </ac:spMkLst>
        </pc:spChg>
        <pc:spChg chg="mod">
          <ac:chgData name="Martina Gerhardt" userId="0deb65ed-7490-439b-9158-5ab717f34a07" providerId="ADAL" clId="{7B7DEB44-48D0-43A2-9336-3DCED285D85D}" dt="2026-03-30T07:41:30.277" v="552"/>
          <ac:spMkLst>
            <pc:docMk/>
            <pc:sldMk cId="0" sldId="301"/>
            <ac:spMk id="7" creationId="{3FF08B51-C5E6-4933-711E-0DAC4BA84E04}"/>
          </ac:spMkLst>
        </pc:spChg>
        <pc:spChg chg="mod">
          <ac:chgData name="Martina Gerhardt" userId="0deb65ed-7490-439b-9158-5ab717f34a07" providerId="ADAL" clId="{7B7DEB44-48D0-43A2-9336-3DCED285D85D}" dt="2026-03-30T07:51:34.876" v="575" actId="20577"/>
          <ac:spMkLst>
            <pc:docMk/>
            <pc:sldMk cId="0" sldId="301"/>
            <ac:spMk id="8" creationId="{01514A8C-5737-E7E3-6F70-AEC55A4A043B}"/>
          </ac:spMkLst>
        </pc:spChg>
        <pc:grpChg chg="add mod">
          <ac:chgData name="Martina Gerhardt" userId="0deb65ed-7490-439b-9158-5ab717f34a07" providerId="ADAL" clId="{7B7DEB44-48D0-43A2-9336-3DCED285D85D}" dt="2026-03-30T07:41:34.063" v="553" actId="1076"/>
          <ac:grpSpMkLst>
            <pc:docMk/>
            <pc:sldMk cId="0" sldId="301"/>
            <ac:grpSpMk id="9" creationId="{0AA7DDCA-6BDA-0F43-002E-E4F2AB577D8C}"/>
          </ac:grpSpMkLst>
        </pc:grpChg>
      </pc:sldChg>
      <pc:sldChg chg="modSp mod">
        <pc:chgData name="Martina Gerhardt" userId="0deb65ed-7490-439b-9158-5ab717f34a07" providerId="ADAL" clId="{7B7DEB44-48D0-43A2-9336-3DCED285D85D}" dt="2026-03-30T07:30:15.728" v="287" actId="20577"/>
        <pc:sldMkLst>
          <pc:docMk/>
          <pc:sldMk cId="0" sldId="303"/>
        </pc:sldMkLst>
        <pc:spChg chg="mod">
          <ac:chgData name="Martina Gerhardt" userId="0deb65ed-7490-439b-9158-5ab717f34a07" providerId="ADAL" clId="{7B7DEB44-48D0-43A2-9336-3DCED285D85D}" dt="2026-03-30T07:30:15.728" v="287" actId="20577"/>
          <ac:spMkLst>
            <pc:docMk/>
            <pc:sldMk cId="0" sldId="303"/>
            <ac:spMk id="1179480760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31:10.540" v="291" actId="20577"/>
        <pc:sldMkLst>
          <pc:docMk/>
          <pc:sldMk cId="0" sldId="305"/>
        </pc:sldMkLst>
        <pc:spChg chg="mod">
          <ac:chgData name="Martina Gerhardt" userId="0deb65ed-7490-439b-9158-5ab717f34a07" providerId="ADAL" clId="{7B7DEB44-48D0-43A2-9336-3DCED285D85D}" dt="2026-03-30T07:31:10.540" v="291" actId="20577"/>
          <ac:spMkLst>
            <pc:docMk/>
            <pc:sldMk cId="0" sldId="305"/>
            <ac:spMk id="194231125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31:56.544" v="302" actId="14100"/>
        <pc:sldMkLst>
          <pc:docMk/>
          <pc:sldMk cId="0" sldId="306"/>
        </pc:sldMkLst>
        <pc:spChg chg="mod">
          <ac:chgData name="Martina Gerhardt" userId="0deb65ed-7490-439b-9158-5ab717f34a07" providerId="ADAL" clId="{7B7DEB44-48D0-43A2-9336-3DCED285D85D}" dt="2026-03-30T07:31:56.544" v="302" actId="14100"/>
          <ac:spMkLst>
            <pc:docMk/>
            <pc:sldMk cId="0" sldId="306"/>
            <ac:spMk id="1631408154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34:14.591" v="346" actId="20577"/>
        <pc:sldMkLst>
          <pc:docMk/>
          <pc:sldMk cId="0" sldId="308"/>
        </pc:sldMkLst>
        <pc:spChg chg="mod">
          <ac:chgData name="Martina Gerhardt" userId="0deb65ed-7490-439b-9158-5ab717f34a07" providerId="ADAL" clId="{7B7DEB44-48D0-43A2-9336-3DCED285D85D}" dt="2026-03-30T07:34:14.591" v="346" actId="20577"/>
          <ac:spMkLst>
            <pc:docMk/>
            <pc:sldMk cId="0" sldId="308"/>
            <ac:spMk id="2120160371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9:00:00.414" v="964" actId="20577"/>
        <pc:sldMkLst>
          <pc:docMk/>
          <pc:sldMk cId="0" sldId="310"/>
        </pc:sldMkLst>
        <pc:spChg chg="mod">
          <ac:chgData name="Martina Gerhardt" userId="0deb65ed-7490-439b-9158-5ab717f34a07" providerId="ADAL" clId="{7B7DEB44-48D0-43A2-9336-3DCED285D85D}" dt="2026-03-30T09:00:00.414" v="964" actId="20577"/>
          <ac:spMkLst>
            <pc:docMk/>
            <pc:sldMk cId="0" sldId="310"/>
            <ac:spMk id="1203597570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42:14.614" v="556" actId="1076"/>
        <pc:sldMkLst>
          <pc:docMk/>
          <pc:sldMk cId="0" sldId="311"/>
        </pc:sldMkLst>
        <pc:spChg chg="mod">
          <ac:chgData name="Martina Gerhardt" userId="0deb65ed-7490-439b-9158-5ab717f34a07" providerId="ADAL" clId="{7B7DEB44-48D0-43A2-9336-3DCED285D85D}" dt="2026-03-30T07:42:08.545" v="555" actId="122"/>
          <ac:spMkLst>
            <pc:docMk/>
            <pc:sldMk cId="0" sldId="311"/>
            <ac:spMk id="1502289349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7:42:14.614" v="556" actId="1076"/>
          <ac:spMkLst>
            <pc:docMk/>
            <pc:sldMk cId="0" sldId="311"/>
            <ac:spMk id="1621285869" creationId="{00000000-0000-0000-0000-000000000000}"/>
          </ac:spMkLst>
        </pc:spChg>
      </pc:sldChg>
      <pc:sldChg chg="modSp mod">
        <pc:chgData name="Martina Gerhardt" userId="0deb65ed-7490-439b-9158-5ab717f34a07" providerId="ADAL" clId="{7B7DEB44-48D0-43A2-9336-3DCED285D85D}" dt="2026-03-30T07:42:23.896" v="558" actId="122"/>
        <pc:sldMkLst>
          <pc:docMk/>
          <pc:sldMk cId="0" sldId="312"/>
        </pc:sldMkLst>
        <pc:spChg chg="mod">
          <ac:chgData name="Martina Gerhardt" userId="0deb65ed-7490-439b-9158-5ab717f34a07" providerId="ADAL" clId="{7B7DEB44-48D0-43A2-9336-3DCED285D85D}" dt="2026-03-30T07:42:23.896" v="558" actId="122"/>
          <ac:spMkLst>
            <pc:docMk/>
            <pc:sldMk cId="0" sldId="312"/>
            <ac:spMk id="789227856" creationId="{00000000-0000-0000-0000-000000000000}"/>
          </ac:spMkLst>
        </pc:spChg>
      </pc:sldChg>
      <pc:sldMasterChg chg="delSp modSp mod modSldLayout">
        <pc:chgData name="Martina Gerhardt" userId="0deb65ed-7490-439b-9158-5ab717f34a07" providerId="ADAL" clId="{7B7DEB44-48D0-43A2-9336-3DCED285D85D}" dt="2026-03-30T08:17:12.271" v="733" actId="1076"/>
        <pc:sldMasterMkLst>
          <pc:docMk/>
          <pc:sldMasterMk cId="0" sldId="2147483648"/>
        </pc:sldMasterMkLst>
        <pc:spChg chg="del mod">
          <ac:chgData name="Martina Gerhardt" userId="0deb65ed-7490-439b-9158-5ab717f34a07" providerId="ADAL" clId="{7B7DEB44-48D0-43A2-9336-3DCED285D85D}" dt="2026-03-30T08:08:54.708" v="675" actId="478"/>
          <ac:spMkLst>
            <pc:docMk/>
            <pc:sldMasterMk cId="0" sldId="2147483648"/>
            <ac:spMk id="915031686" creationId="{00000000-0000-0000-0000-000000000000}"/>
          </ac:spMkLst>
        </pc:spChg>
        <pc:spChg chg="del mod">
          <ac:chgData name="Martina Gerhardt" userId="0deb65ed-7490-439b-9158-5ab717f34a07" providerId="ADAL" clId="{7B7DEB44-48D0-43A2-9336-3DCED285D85D}" dt="2026-03-30T08:11:49.321" v="712" actId="478"/>
          <ac:spMkLst>
            <pc:docMk/>
            <pc:sldMasterMk cId="0" sldId="2147483648"/>
            <ac:spMk id="1527277884" creationId="{00000000-0000-0000-0000-000000000000}"/>
          </ac:spMkLst>
        </pc:spChg>
        <pc:spChg chg="mod">
          <ac:chgData name="Martina Gerhardt" userId="0deb65ed-7490-439b-9158-5ab717f34a07" providerId="ADAL" clId="{7B7DEB44-48D0-43A2-9336-3DCED285D85D}" dt="2026-03-30T08:17:12.271" v="733" actId="1076"/>
          <ac:spMkLst>
            <pc:docMk/>
            <pc:sldMasterMk cId="0" sldId="2147483648"/>
            <ac:spMk id="1679907799" creationId="{00000000-0000-0000-0000-000000000000}"/>
          </ac:spMkLst>
        </pc:spChg>
        <pc:sldLayoutChg chg="addSp modSp">
          <pc:chgData name="Martina Gerhardt" userId="0deb65ed-7490-439b-9158-5ab717f34a07" providerId="ADAL" clId="{7B7DEB44-48D0-43A2-9336-3DCED285D85D}" dt="2026-03-30T08:04:04.089" v="613"/>
          <pc:sldLayoutMkLst>
            <pc:docMk/>
            <pc:sldMasterMk cId="0" sldId="2147483648"/>
            <pc:sldLayoutMk cId="0" sldId="2147483658"/>
          </pc:sldLayoutMkLst>
          <pc:spChg chg="add mod">
            <ac:chgData name="Martina Gerhardt" userId="0deb65ed-7490-439b-9158-5ab717f34a07" providerId="ADAL" clId="{7B7DEB44-48D0-43A2-9336-3DCED285D85D}" dt="2026-03-30T08:04:04.089" v="613"/>
            <ac:spMkLst>
              <pc:docMk/>
              <pc:sldMasterMk cId="0" sldId="2147483648"/>
              <pc:sldLayoutMk cId="0" sldId="2147483658"/>
              <ac:spMk id="2" creationId="{C734AC77-8EEF-8595-FDBA-C12D7941F3C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475145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6866807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D7BECA-1E04-AB4D-8B72-1EA5F62C817A}" type="datetimeFigureOut">
              <a:rPr lang="de-DE"/>
              <a:t>31.03.2026</a:t>
            </a:fld>
            <a:endParaRPr lang="de-DE"/>
          </a:p>
        </p:txBody>
      </p:sp>
      <p:sp>
        <p:nvSpPr>
          <p:cNvPr id="543327567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618527991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44266292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0010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246B07-1ACE-354E-BD49-0426063B73D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739E19-74E7-78F7-852D-2C6E1C347D2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48985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97235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 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86075477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716442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4778228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97982748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AD1F7D-2FBA-A16D-AB1C-F4B7A8FA4F79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162543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42490270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862302968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775950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4229089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Aptos"/>
                <a:ea typeface="Aptos"/>
                <a:cs typeface="Times New Roman"/>
              </a:rPr>
              <a:t> </a:t>
            </a: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 </a:t>
            </a:r>
            <a:endParaRPr/>
          </a:p>
        </p:txBody>
      </p:sp>
      <p:sp>
        <p:nvSpPr>
          <p:cNvPr id="763533799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945891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55511986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5870779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AC88F8-209F-E1DA-F89D-B0A35CA37B54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EB7339-61EA-9335-9081-6A9C05B7B958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61643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9429731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697807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3AE988-3810-787F-AF63-FC2217718B0A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9F7472-6DB2-110E-C9A2-92A796726FB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0F5139-0A81-8EE1-B146-13B66B7544F5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151877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58077576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96592101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711986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93714538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5898538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4BA8D2-10AF-F459-E03E-90C172D68238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0129020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8846204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+mn-lt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>
              <a:latin typeface="Calibri"/>
              <a:ea typeface="Calibri"/>
              <a:cs typeface="Times New Roman"/>
            </a:endParaRPr>
          </a:p>
          <a:p>
            <a:pPr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 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98020401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576123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7095969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86293521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3240621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1312563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4492338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1811007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58230928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de-DE" sz="1800">
                <a:latin typeface="Aptos"/>
                <a:ea typeface="Aptos"/>
                <a:cs typeface="Times New Roman"/>
              </a:rPr>
              <a:t> </a:t>
            </a:r>
            <a:r>
              <a:rPr lang="de-DE" sz="1800">
                <a:latin typeface="Calibri"/>
                <a:ea typeface="Calibri"/>
                <a:cs typeface="Times New Roman"/>
              </a:rPr>
              <a:t> </a:t>
            </a:r>
            <a:endParaRPr/>
          </a:p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 </a:t>
            </a:r>
            <a:endParaRPr/>
          </a:p>
        </p:txBody>
      </p:sp>
      <p:sp>
        <p:nvSpPr>
          <p:cNvPr id="123325127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060319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28928562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7697140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251635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3791109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de-DE"/>
          </a:p>
        </p:txBody>
      </p:sp>
      <p:sp>
        <p:nvSpPr>
          <p:cNvPr id="826483861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2F1252A-34A8-4074-A8C6-15189D1C1C00}" type="slidenum">
              <a:rPr lang="de-DE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D5AA26-0769-1847-AD70-3DB02F95075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91254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97916451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69549930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D43005-1B31-6EBA-4480-268E82EAF5E7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8C733C-D0BA-CAB5-3F07-7F746A0F3C6E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AAE674-3F8A-1EEF-B3B0-9753A92C9861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985F67-8092-CDD1-E59A-D377379DFB9C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111EFA-18BB-4A14-D1F3-53EDAF77AC79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00301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0536887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br>
              <a:rPr lang="de-DE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DE"/>
          </a:p>
        </p:txBody>
      </p:sp>
      <p:sp>
        <p:nvSpPr>
          <p:cNvPr id="1570147505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60FF35-4EB0-53C2-ED6B-9074F9B91C6D}" type="slidenum">
              <a:rPr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E8326F-DD25-03EC-7BCC-327F2BD4BDDE}" type="slidenum">
              <a:rPr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6A3FA3-5921-AD35-30B1-8A1450128CE2}" type="slidenum">
              <a:rPr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6B8EDA-5511-37C4-C38B-B86273615F4A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90FE77-91C3-1D42-1D19-00967D1821BF}" type="slidenum">
              <a:rPr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9F1600-E9F7-7190-6FF6-983F85657BDA}" type="slidenum">
              <a:rPr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40AF92-BD65-DECF-92AF-64A16044F3E9}" type="slidenum">
              <a:rPr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3DF401-B0C3-DCC8-4FF2-E7B38540F100}" type="slidenum">
              <a:rPr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7C962D-1E6E-0F05-FD99-44C0E7842C1D}" type="slidenum">
              <a:rPr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1C21A3-B964-6DA6-350A-37DC5C20FD3D}" type="slidenum">
              <a:rPr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7826C2-A3B5-9F7E-93FB-4CF16EA49602}" type="slidenum">
              <a:rPr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EE0F88-2CD9-71B9-2617-919C4F1C9772}" type="slidenum">
              <a:rPr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FBD40A2-A39D-82B7-0171-3E9C89988DFB}" type="slidenum">
              <a:rPr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A9630B-3981-9AED-6BE2-FE8BE47D5AA0}" type="slidenum">
              <a:rPr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3169E7-D2D8-14B0-7438-8765DD07957C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72A613-2F46-9200-9473-6AAE73A3192F}" type="slidenum">
              <a:rPr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7FA942-D73E-8D58-FC89-4B6570B22836}" type="slidenum">
              <a:rPr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C05BA9-A522-2AAB-B9E7-D5D63EC7B9D6}" type="slidenum">
              <a:rPr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68F2EE-48D3-29FD-B642-5C122BB4F6DE}" type="slidenum">
              <a:rPr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A18158-68F6-A77D-923E-7DE1510F4A7C}" type="slidenum">
              <a:rPr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B2D011-2FAC-D6B3-38EE-920AEF38770E}" type="slidenum">
              <a:rPr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50637E-89FF-6ADB-4172-9F45FD090F64}" type="slidenum">
              <a:rPr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E662C2-7064-2BEA-D693-96B3D9533A93}" type="slidenum">
              <a:rPr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C7027C-3570-C541-B4C8-6AC0EB5BE9FA}" type="slidenum">
              <a:rPr/>
              <a:t>58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F6E7D7-4D34-171A-3E5C-5D1C0E96C1AE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DA217F-5BA5-D61D-6EF9-BE0B87CC9C0A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78264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0438824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i="1">
              <a:latin typeface="Aptos"/>
              <a:ea typeface="Aptos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61528141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246B07-1ACE-354E-BD49-0426063B73D9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3AFF8C-E429-B081-1E2D-185A85D3D6DC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179842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5394413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3201697"/>
            <a:ext cx="10515600" cy="25909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8800"/>
            </a:lvl1pPr>
          </a:lstStyle>
          <a:p>
            <a:pPr>
              <a:defRPr/>
            </a:pPr>
            <a:r>
              <a:rPr lang="de-DE"/>
              <a:t>Generative KI &amp; wissenschaftliches Arbeiten</a:t>
            </a:r>
            <a:endParaRPr/>
          </a:p>
        </p:txBody>
      </p:sp>
      <p:cxnSp>
        <p:nvCxnSpPr>
          <p:cNvPr id="661172200" name="Gerade Verbindung 17"/>
          <p:cNvCxnSpPr/>
          <p:nvPr userDrawn="1"/>
        </p:nvCxnSpPr>
        <p:spPr bwMode="auto">
          <a:xfrm>
            <a:off x="838200" y="5865183"/>
            <a:ext cx="5708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4534000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85073345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74792118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88908018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0466139" name="Rechteck 5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76675608" name="Grafik 1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123515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1890019" name="Rechteck 3"/>
          <p:cNvSpPr/>
          <p:nvPr userDrawn="1"/>
        </p:nvSpPr>
        <p:spPr bwMode="auto">
          <a:xfrm>
            <a:off x="8716488" y="3383579"/>
            <a:ext cx="2637312" cy="262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04582949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870868" y="3538217"/>
            <a:ext cx="2331906" cy="2331906"/>
          </a:xfrm>
          <a:prstGeom prst="rect">
            <a:avLst/>
          </a:prstGeom>
        </p:spPr>
      </p:pic>
      <p:sp>
        <p:nvSpPr>
          <p:cNvPr id="1109336496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23362" y="3383579"/>
            <a:ext cx="2637312" cy="26272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>
              <a:defRPr/>
            </a:pPr>
            <a:r>
              <a:rPr lang="de-DE"/>
              <a:t>Bei Bedarf Unilogo einfügen</a:t>
            </a:r>
            <a:endParaRPr/>
          </a:p>
        </p:txBody>
      </p:sp>
      <p:sp>
        <p:nvSpPr>
          <p:cNvPr id="149891887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3925" y="5108575"/>
            <a:ext cx="4643623" cy="901700"/>
          </a:xfrm>
        </p:spPr>
        <p:txBody>
          <a:bodyPr anchor="b"/>
          <a:lstStyle>
            <a:lvl1pPr marL="0" indent="0">
              <a:buFontTx/>
              <a:buNone/>
              <a:defRPr b="0" i="0">
                <a:latin typeface="IBM Plex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Name</a:t>
            </a:r>
            <a:endParaRPr/>
          </a:p>
        </p:txBody>
      </p:sp>
      <p:sp>
        <p:nvSpPr>
          <p:cNvPr id="1606702790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0448824" name="Rechteck 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17799076" name="Rechteck 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97660177" name="Rechteck 9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945613" name="Rechteck 16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98692091" name="Grafik 1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34AC77-8EEF-8595-FDBA-C12D7941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türk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4816606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06458404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888436"/>
            <a:ext cx="10515600" cy="25909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88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cxnSp>
        <p:nvCxnSpPr>
          <p:cNvPr id="1849402134" name="Gerade Verbindung 17"/>
          <p:cNvCxnSpPr/>
          <p:nvPr userDrawn="1"/>
        </p:nvCxnSpPr>
        <p:spPr bwMode="auto">
          <a:xfrm>
            <a:off x="838200" y="4553620"/>
            <a:ext cx="5708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654244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92813702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4515664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7277933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6513889" name="Rechteck 5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86329492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1841064098" name="Bildplatzhalter 14"/>
          <p:cNvSpPr>
            <a:spLocks noGrp="1"/>
          </p:cNvSpPr>
          <p:nvPr>
            <p:ph type="pic" sz="quarter" idx="10"/>
          </p:nvPr>
        </p:nvSpPr>
        <p:spPr bwMode="auto">
          <a:xfrm>
            <a:off x="5946775" y="2736850"/>
            <a:ext cx="7772400" cy="5121275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12462848" name="Textplatzhalter 2"/>
          <p:cNvSpPr>
            <a:spLocks noGrp="1"/>
          </p:cNvSpPr>
          <p:nvPr>
            <p:ph idx="1"/>
          </p:nvPr>
        </p:nvSpPr>
        <p:spPr bwMode="auto">
          <a:xfrm>
            <a:off x="838200" y="4840356"/>
            <a:ext cx="8727831" cy="13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 türk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7998951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3643898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0"/>
            <a:ext cx="7765774" cy="4004209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6949602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02268" y="1519962"/>
            <a:ext cx="3889733" cy="53380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44000" b="1" i="0">
                <a:ln w="101600">
                  <a:solidFill>
                    <a:srgbClr val="12B3B3"/>
                  </a:solidFill>
                </a:ln>
                <a:solidFill>
                  <a:schemeClr val="bg1"/>
                </a:solidFill>
                <a:latin typeface="IBM Plex Sans SemiBold"/>
              </a:defRPr>
            </a:lvl1pPr>
          </a:lstStyle>
          <a:p>
            <a:pPr>
              <a:defRPr/>
            </a:pPr>
            <a:r>
              <a:rPr lang="de-DE" sz="9600" b="1">
                <a:latin typeface="IBM Plex Sans SemiBold"/>
              </a:rPr>
              <a:t>1</a:t>
            </a:r>
            <a:endParaRPr lang="de-DE" sz="9600" b="1" i="0">
              <a:ln w="101600">
                <a:solidFill>
                  <a:srgbClr val="7EC291"/>
                </a:solidFill>
              </a:ln>
              <a:solidFill>
                <a:schemeClr val="bg1"/>
              </a:solidFill>
              <a:latin typeface="IBM Plex Sans SemiBold"/>
            </a:endParaRPr>
          </a:p>
        </p:txBody>
      </p:sp>
      <p:sp>
        <p:nvSpPr>
          <p:cNvPr id="309374993" name="Rechteck 2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3310807" name="Rechteck 3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5704196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549864" name="Rechteck 13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7841158" name="Rechteck 14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19464773" name="Grafik 1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türk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420493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2955404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35734894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5579825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7364836" name="Rechteck 5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4951355" name="Rechteck 13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92445302" name="Grafik 1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1428676580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87600" y="3309730"/>
            <a:ext cx="7766049" cy="2972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arenBoth"/>
              <a:defRPr sz="2400"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39141408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1"/>
            <a:ext cx="7765774" cy="873384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türk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688248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97380738" name="Rechteck 3"/>
          <p:cNvSpPr/>
          <p:nvPr userDrawn="1"/>
        </p:nvSpPr>
        <p:spPr bwMode="auto">
          <a:xfrm>
            <a:off x="8716488" y="3383579"/>
            <a:ext cx="2637312" cy="262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11993491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870868" y="3538217"/>
            <a:ext cx="2331906" cy="2331906"/>
          </a:xfrm>
          <a:prstGeom prst="rect">
            <a:avLst/>
          </a:prstGeom>
        </p:spPr>
      </p:pic>
      <p:sp>
        <p:nvSpPr>
          <p:cNvPr id="1449347198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23362" y="3383579"/>
            <a:ext cx="2637312" cy="26272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>
              <a:defRPr/>
            </a:pPr>
            <a:r>
              <a:rPr lang="de-DE"/>
              <a:t>Bei Bedarf Unilogo einfügen</a:t>
            </a:r>
            <a:endParaRPr/>
          </a:p>
        </p:txBody>
      </p:sp>
      <p:sp>
        <p:nvSpPr>
          <p:cNvPr id="271191174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3925" y="5108575"/>
            <a:ext cx="4643623" cy="901700"/>
          </a:xfrm>
        </p:spPr>
        <p:txBody>
          <a:bodyPr anchor="b"/>
          <a:lstStyle>
            <a:lvl1pPr marL="0" indent="0">
              <a:buFontTx/>
              <a:buNone/>
              <a:defRPr b="0" i="0">
                <a:latin typeface="IBM Plex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Name</a:t>
            </a:r>
            <a:endParaRPr/>
          </a:p>
        </p:txBody>
      </p:sp>
      <p:sp>
        <p:nvSpPr>
          <p:cNvPr id="153452914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3842487" name="Rechteck 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78450720" name="Rechteck 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8754590" name="Rechteck 9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05628382" name="Rechteck 16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91885862" name="Grafik 1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790482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27801188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888436"/>
            <a:ext cx="10515600" cy="25909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88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cxnSp>
        <p:nvCxnSpPr>
          <p:cNvPr id="1655454634" name="Gerade Verbindung 17"/>
          <p:cNvCxnSpPr/>
          <p:nvPr userDrawn="1"/>
        </p:nvCxnSpPr>
        <p:spPr bwMode="auto">
          <a:xfrm>
            <a:off x="838200" y="4553620"/>
            <a:ext cx="5708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5685770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95975577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45568920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62666314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4237790" name="Rechteck 5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832036636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1159842687" name="Bildplatzhalter 14"/>
          <p:cNvSpPr>
            <a:spLocks noGrp="1"/>
          </p:cNvSpPr>
          <p:nvPr>
            <p:ph type="pic" sz="quarter" idx="10"/>
          </p:nvPr>
        </p:nvSpPr>
        <p:spPr bwMode="auto">
          <a:xfrm>
            <a:off x="5946775" y="2736850"/>
            <a:ext cx="7772400" cy="5121275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591730792" name="Textplatzhalter 2"/>
          <p:cNvSpPr>
            <a:spLocks noGrp="1"/>
          </p:cNvSpPr>
          <p:nvPr>
            <p:ph idx="1"/>
          </p:nvPr>
        </p:nvSpPr>
        <p:spPr bwMode="auto">
          <a:xfrm>
            <a:off x="838200" y="4840356"/>
            <a:ext cx="8727831" cy="13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 ros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9462011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67982861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0"/>
            <a:ext cx="7765774" cy="4004209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5221437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02268" y="1519962"/>
            <a:ext cx="3889733" cy="53380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44000" b="1" i="0">
                <a:ln w="101600">
                  <a:solidFill>
                    <a:srgbClr val="F0889E"/>
                  </a:solidFill>
                </a:ln>
                <a:solidFill>
                  <a:schemeClr val="bg1"/>
                </a:solidFill>
                <a:latin typeface="IBM Plex Sans SemiBold"/>
              </a:defRPr>
            </a:lvl1pPr>
          </a:lstStyle>
          <a:p>
            <a:pPr>
              <a:defRPr/>
            </a:pPr>
            <a:r>
              <a:rPr lang="de-DE" sz="9600" b="1">
                <a:latin typeface="IBM Plex Sans SemiBold"/>
              </a:rPr>
              <a:t>1</a:t>
            </a:r>
            <a:endParaRPr lang="de-DE" sz="9600" b="1" i="0">
              <a:ln w="101600">
                <a:solidFill>
                  <a:srgbClr val="7EC291"/>
                </a:solidFill>
              </a:ln>
              <a:solidFill>
                <a:schemeClr val="bg1"/>
              </a:solidFill>
              <a:latin typeface="IBM Plex Sans SemiBold"/>
            </a:endParaRPr>
          </a:p>
        </p:txBody>
      </p:sp>
      <p:sp>
        <p:nvSpPr>
          <p:cNvPr id="312158425" name="Rechteck 2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1763512" name="Rechteck 3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63231327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2601615" name="Rechteck 13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115537" name="Rechteck 14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78264657" name="Grafik 1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ros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4452235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3262815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7138671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85900975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1950631" name="Rechteck 5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42862926" name="Rechteck 13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54933015" name="Grafik 1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844842017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87600" y="3309730"/>
            <a:ext cx="7766049" cy="2972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arenBoth"/>
              <a:defRPr sz="2400"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587802107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1"/>
            <a:ext cx="7765774" cy="873384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r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0967189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3306659" name="Rechteck 3"/>
          <p:cNvSpPr/>
          <p:nvPr userDrawn="1"/>
        </p:nvSpPr>
        <p:spPr bwMode="auto">
          <a:xfrm>
            <a:off x="8716488" y="3383579"/>
            <a:ext cx="2637312" cy="262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12238346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870868" y="3538217"/>
            <a:ext cx="2331906" cy="2331906"/>
          </a:xfrm>
          <a:prstGeom prst="rect">
            <a:avLst/>
          </a:prstGeom>
        </p:spPr>
      </p:pic>
      <p:sp>
        <p:nvSpPr>
          <p:cNvPr id="1387249056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23362" y="3383579"/>
            <a:ext cx="2637312" cy="26272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>
              <a:defRPr/>
            </a:pPr>
            <a:r>
              <a:rPr lang="de-DE"/>
              <a:t>Bei Bedarf Unilogo einfügen</a:t>
            </a:r>
            <a:endParaRPr/>
          </a:p>
        </p:txBody>
      </p:sp>
      <p:sp>
        <p:nvSpPr>
          <p:cNvPr id="1364536407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3925" y="5108575"/>
            <a:ext cx="4643623" cy="901700"/>
          </a:xfrm>
        </p:spPr>
        <p:txBody>
          <a:bodyPr anchor="b"/>
          <a:lstStyle>
            <a:lvl1pPr marL="0" indent="0">
              <a:buFontTx/>
              <a:buNone/>
              <a:defRPr b="0" i="0">
                <a:latin typeface="IBM Plex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Name</a:t>
            </a:r>
            <a:endParaRPr/>
          </a:p>
        </p:txBody>
      </p:sp>
      <p:sp>
        <p:nvSpPr>
          <p:cNvPr id="1008142908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5228736" name="Rechteck 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4472550" name="Rechteck 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08719521" name="Rechteck 9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02936024" name="Rechteck 16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08822312" name="Grafik 1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4387772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196403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888436"/>
            <a:ext cx="10515600" cy="25909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cxnSp>
        <p:nvCxnSpPr>
          <p:cNvPr id="562326437" name="Gerade Verbindung 17"/>
          <p:cNvCxnSpPr/>
          <p:nvPr userDrawn="1"/>
        </p:nvCxnSpPr>
        <p:spPr bwMode="auto">
          <a:xfrm>
            <a:off x="838200" y="4553620"/>
            <a:ext cx="5708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0648343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33508628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9769615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96355650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40676710" name="Rechteck 5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49395800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617798467" name="Bildplatzhalter 14"/>
          <p:cNvSpPr>
            <a:spLocks noGrp="1"/>
          </p:cNvSpPr>
          <p:nvPr>
            <p:ph type="pic" sz="quarter" idx="10"/>
          </p:nvPr>
        </p:nvSpPr>
        <p:spPr bwMode="auto">
          <a:xfrm>
            <a:off x="5946775" y="2736850"/>
            <a:ext cx="7772400" cy="5121275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466030056" name="Textplatzhalter 2"/>
          <p:cNvSpPr>
            <a:spLocks noGrp="1"/>
          </p:cNvSpPr>
          <p:nvPr>
            <p:ph idx="1"/>
          </p:nvPr>
        </p:nvSpPr>
        <p:spPr bwMode="auto">
          <a:xfrm>
            <a:off x="838200" y="4840356"/>
            <a:ext cx="8727831" cy="13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 grü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2415895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79146014" name="Rechteck 7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2457006" name="Rechteck 8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07409511" name="Rechteck 9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9260155" name="Rechteck 10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89059494" name="Rechteck 11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14536546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0"/>
            <a:ext cx="7765774" cy="4004209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657218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02268" y="1519962"/>
            <a:ext cx="3889733" cy="53380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44000" b="1" i="0">
                <a:ln w="101600">
                  <a:solidFill>
                    <a:srgbClr val="7EC291"/>
                  </a:solidFill>
                </a:ln>
                <a:solidFill>
                  <a:schemeClr val="bg1"/>
                </a:solidFill>
                <a:latin typeface="IBM Plex Sans SemiBold"/>
              </a:defRPr>
            </a:lvl1pPr>
          </a:lstStyle>
          <a:p>
            <a:pPr>
              <a:defRPr/>
            </a:pPr>
            <a:r>
              <a:rPr lang="de-DE" sz="9600" b="1">
                <a:latin typeface="IBM Plex Sans SemiBold"/>
              </a:rPr>
              <a:t>1</a:t>
            </a:r>
            <a:endParaRPr lang="de-DE" sz="9600" b="1" i="0">
              <a:ln w="101600">
                <a:solidFill>
                  <a:srgbClr val="7EC291"/>
                </a:solidFill>
              </a:ln>
              <a:solidFill>
                <a:schemeClr val="bg1"/>
              </a:solidFill>
              <a:latin typeface="IBM Plex Sans SemiBold"/>
            </a:endParaRPr>
          </a:p>
        </p:txBody>
      </p:sp>
      <p:pic>
        <p:nvPicPr>
          <p:cNvPr id="1633098820" name="Grafik 1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 violet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7741413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56660513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0"/>
            <a:ext cx="7765774" cy="4004209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90938005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02268" y="1519962"/>
            <a:ext cx="3889733" cy="53380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FontTx/>
              <a:buNone/>
              <a:defRPr sz="44000" b="1" i="0">
                <a:ln w="101600">
                  <a:solidFill>
                    <a:srgbClr val="8F70AF"/>
                  </a:solidFill>
                </a:ln>
                <a:solidFill>
                  <a:schemeClr val="bg1"/>
                </a:solidFill>
                <a:latin typeface="IBM Plex Sans SemiBold"/>
              </a:defRPr>
            </a:lvl1pPr>
          </a:lstStyle>
          <a:p>
            <a:pPr>
              <a:defRPr/>
            </a:pPr>
            <a:r>
              <a:rPr lang="de-DE" sz="9600" b="1">
                <a:latin typeface="IBM Plex Sans SemiBold"/>
              </a:rPr>
              <a:t>1</a:t>
            </a:r>
            <a:endParaRPr lang="de-DE" sz="9600" b="1" i="0">
              <a:ln w="101600">
                <a:solidFill>
                  <a:srgbClr val="7EC291"/>
                </a:solidFill>
              </a:ln>
              <a:solidFill>
                <a:schemeClr val="bg1"/>
              </a:solidFill>
              <a:latin typeface="IBM Plex Sans SemiBold"/>
            </a:endParaRPr>
          </a:p>
        </p:txBody>
      </p:sp>
      <p:sp>
        <p:nvSpPr>
          <p:cNvPr id="1123328647" name="Rechteck 2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3762843" name="Rechteck 3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90233628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0529739" name="Rechteck 13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24740017" name="Rechteck 14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15965791" name="Grafik 1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violet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149791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04629690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2379964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52917547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3543659" name="Rechteck 5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3522640" name="Rechteck 13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32303952" name="Grafik 1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620990610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87600" y="3309730"/>
            <a:ext cx="7766049" cy="2972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arenBoth"/>
              <a:defRPr sz="2400"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108020386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1"/>
            <a:ext cx="7765774" cy="873384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9800204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8933615" name="Rechteck 3"/>
          <p:cNvSpPr/>
          <p:nvPr userDrawn="1"/>
        </p:nvSpPr>
        <p:spPr bwMode="auto">
          <a:xfrm>
            <a:off x="8716488" y="3383579"/>
            <a:ext cx="2637312" cy="262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2603136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870868" y="3538217"/>
            <a:ext cx="2331906" cy="2331906"/>
          </a:xfrm>
          <a:prstGeom prst="rect">
            <a:avLst/>
          </a:prstGeom>
        </p:spPr>
      </p:pic>
      <p:sp>
        <p:nvSpPr>
          <p:cNvPr id="1710837470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23362" y="3383579"/>
            <a:ext cx="2637312" cy="26272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pPr>
              <a:defRPr/>
            </a:pPr>
            <a:r>
              <a:rPr lang="de-DE"/>
              <a:t>Bei Bedarf Unilogo einfügen</a:t>
            </a:r>
            <a:endParaRPr/>
          </a:p>
        </p:txBody>
      </p:sp>
      <p:sp>
        <p:nvSpPr>
          <p:cNvPr id="200748406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3925" y="5108575"/>
            <a:ext cx="4643623" cy="901700"/>
          </a:xfrm>
        </p:spPr>
        <p:txBody>
          <a:bodyPr anchor="b"/>
          <a:lstStyle>
            <a:lvl1pPr marL="0" indent="0">
              <a:buFontTx/>
              <a:buNone/>
              <a:defRPr b="0" i="0">
                <a:latin typeface="IBM Plex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Name</a:t>
            </a:r>
            <a:endParaRPr/>
          </a:p>
        </p:txBody>
      </p:sp>
      <p:sp>
        <p:nvSpPr>
          <p:cNvPr id="1785172839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791834" name="Rechteck 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4593405" name="Rechteck 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23796463" name="Rechteck 9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0913600" name="Rechteck 16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92367028" name="Grafik 17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3012527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544B9A"/>
              </a:solidFill>
            </a:endParaRPr>
          </a:p>
        </p:txBody>
      </p:sp>
      <p:sp>
        <p:nvSpPr>
          <p:cNvPr id="1252776119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888436"/>
            <a:ext cx="10515600" cy="25909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cxnSp>
        <p:nvCxnSpPr>
          <p:cNvPr id="928499626" name="Gerade Verbindung 17"/>
          <p:cNvCxnSpPr/>
          <p:nvPr userDrawn="1"/>
        </p:nvCxnSpPr>
        <p:spPr bwMode="auto">
          <a:xfrm>
            <a:off x="838200" y="4553620"/>
            <a:ext cx="5708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019354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1076813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9252668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61236501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7041480" name="Rechteck 5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453765634" name="Grafik 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1626185859" name="Bildplatzhalter 14"/>
          <p:cNvSpPr>
            <a:spLocks noGrp="1"/>
          </p:cNvSpPr>
          <p:nvPr>
            <p:ph type="pic" sz="quarter" idx="10"/>
          </p:nvPr>
        </p:nvSpPr>
        <p:spPr bwMode="auto">
          <a:xfrm>
            <a:off x="5946775" y="2736850"/>
            <a:ext cx="7772400" cy="5121275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509923150" name="Textplatzhalter 2"/>
          <p:cNvSpPr>
            <a:spLocks noGrp="1"/>
          </p:cNvSpPr>
          <p:nvPr>
            <p:ph idx="1"/>
          </p:nvPr>
        </p:nvSpPr>
        <p:spPr bwMode="auto">
          <a:xfrm>
            <a:off x="838200" y="4840356"/>
            <a:ext cx="8727831" cy="13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 bla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540923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45852935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0"/>
            <a:ext cx="7765774" cy="4004209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66143122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302268" y="1519962"/>
            <a:ext cx="3889733" cy="5338037"/>
          </a:xfrm>
          <a:prstGeom prst="rect">
            <a:avLst/>
          </a:prstGeom>
          <a:noFill/>
          <a:ln>
            <a:solidFill>
              <a:srgbClr val="544B9A"/>
            </a:solidFill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44000" b="1" i="0">
                <a:ln w="101600">
                  <a:solidFill>
                    <a:srgbClr val="544B9A"/>
                  </a:solidFill>
                </a:ln>
                <a:solidFill>
                  <a:schemeClr val="bg1"/>
                </a:solidFill>
                <a:latin typeface="IBM Plex Sans SemiBold"/>
              </a:defRPr>
            </a:lvl1pPr>
          </a:lstStyle>
          <a:p>
            <a:pPr>
              <a:defRPr/>
            </a:pPr>
            <a:r>
              <a:rPr lang="de-DE" sz="9600" b="1">
                <a:latin typeface="IBM Plex Sans SemiBold"/>
              </a:rPr>
              <a:t>1</a:t>
            </a:r>
            <a:endParaRPr lang="de-DE" sz="9600" b="1" i="0">
              <a:ln w="101600">
                <a:solidFill>
                  <a:srgbClr val="7EC291"/>
                </a:solidFill>
              </a:ln>
              <a:solidFill>
                <a:schemeClr val="bg1"/>
              </a:solidFill>
              <a:latin typeface="IBM Plex Sans SemiBold"/>
            </a:endParaRPr>
          </a:p>
        </p:txBody>
      </p:sp>
      <p:sp>
        <p:nvSpPr>
          <p:cNvPr id="1981088342" name="Rechteck 2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11303311" name="Rechteck 3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51597432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04203048" name="Rechteck 13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4081536" name="Rechteck 14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22653610" name="Grafik 1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bla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089298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2096185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4602811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1165348" name="Rechteck 4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05401277" name="Rechteck 5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2683283" name="Rechteck 13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42056856" name="Grafik 1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1242328500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87600" y="3309730"/>
            <a:ext cx="7766049" cy="2972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arenBoth"/>
              <a:defRPr sz="2400"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525221709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1"/>
            <a:ext cx="7765774" cy="873384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719164" name="Rechteck 8"/>
          <p:cNvSpPr/>
          <p:nvPr userDrawn="1"/>
        </p:nvSpPr>
        <p:spPr bwMode="auto">
          <a:xfrm>
            <a:off x="0" y="1728000"/>
            <a:ext cx="12192000" cy="513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17362944" name="Rechteck 3"/>
          <p:cNvSpPr/>
          <p:nvPr userDrawn="1"/>
        </p:nvSpPr>
        <p:spPr bwMode="auto">
          <a:xfrm>
            <a:off x="8716488" y="3383579"/>
            <a:ext cx="2637312" cy="262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0991723" name="Grafik 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8870868" y="3538217"/>
            <a:ext cx="2331906" cy="2331906"/>
          </a:xfrm>
          <a:prstGeom prst="rect">
            <a:avLst/>
          </a:prstGeom>
        </p:spPr>
      </p:pic>
      <p:sp>
        <p:nvSpPr>
          <p:cNvPr id="792812068" name="Bildplatzhalter 4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23362" y="3383579"/>
            <a:ext cx="2637312" cy="262725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Bei Bedarf Unilogo einfügen</a:t>
            </a:r>
            <a:endParaRPr/>
          </a:p>
        </p:txBody>
      </p:sp>
      <p:sp>
        <p:nvSpPr>
          <p:cNvPr id="195220358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923925" y="5108575"/>
            <a:ext cx="4643623" cy="901700"/>
          </a:xfrm>
        </p:spPr>
        <p:txBody>
          <a:bodyPr anchor="b"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IBM Plex San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Name</a:t>
            </a:r>
            <a:endParaRPr/>
          </a:p>
        </p:txBody>
      </p:sp>
      <p:sp>
        <p:nvSpPr>
          <p:cNvPr id="1367412258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160363" name="Rechteck 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3554250" name="Rechteck 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434305" name="Rechteck 9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13215352" name="Rechteck 16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87835279" name="Grafik 1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el und Inhalt_ros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235228" name="Rechteck 4"/>
          <p:cNvSpPr/>
          <p:nvPr userDrawn="1"/>
        </p:nvSpPr>
        <p:spPr bwMode="auto">
          <a:xfrm>
            <a:off x="11353800" y="0"/>
            <a:ext cx="838200" cy="6858000"/>
          </a:xfrm>
          <a:prstGeom prst="rect">
            <a:avLst/>
          </a:prstGeom>
          <a:solidFill>
            <a:srgbClr val="FF8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4636829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64305402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4339999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1EF58E-1F40-490F-8DDA-DA2B50D6708C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66233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grpSp>
        <p:nvGrpSpPr>
          <p:cNvPr id="1918098591" name="Gruppieren 2"/>
          <p:cNvGrpSpPr/>
          <p:nvPr userDrawn="1"/>
        </p:nvGrpSpPr>
        <p:grpSpPr bwMode="auto">
          <a:xfrm>
            <a:off x="0" y="0"/>
            <a:ext cx="8991787" cy="360000"/>
            <a:chOff x="0" y="0"/>
            <a:chExt cx="8991787" cy="360000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835998" cy="360000"/>
            </a:xfrm>
            <a:prstGeom prst="rect">
              <a:avLst/>
            </a:prstGeom>
            <a:solidFill>
              <a:srgbClr val="544B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 userDrawn="1"/>
          </p:nvSpPr>
          <p:spPr bwMode="auto">
            <a:xfrm>
              <a:off x="1800000" y="0"/>
              <a:ext cx="1835998" cy="360000"/>
            </a:xfrm>
            <a:prstGeom prst="rect">
              <a:avLst/>
            </a:prstGeom>
            <a:solidFill>
              <a:srgbClr val="8F70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3600000" y="0"/>
              <a:ext cx="1835998" cy="360000"/>
            </a:xfrm>
            <a:prstGeom prst="rect">
              <a:avLst/>
            </a:prstGeom>
            <a:solidFill>
              <a:srgbClr val="F088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Rechteck 6"/>
            <p:cNvSpPr/>
            <p:nvPr userDrawn="1"/>
          </p:nvSpPr>
          <p:spPr bwMode="auto">
            <a:xfrm>
              <a:off x="5389043" y="0"/>
              <a:ext cx="1835998" cy="360000"/>
            </a:xfrm>
            <a:prstGeom prst="rect">
              <a:avLst/>
            </a:prstGeom>
            <a:solidFill>
              <a:srgbClr val="12B3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 userDrawn="1"/>
          </p:nvSpPr>
          <p:spPr bwMode="auto">
            <a:xfrm>
              <a:off x="7191787" y="0"/>
              <a:ext cx="1800000" cy="360000"/>
            </a:xfrm>
            <a:prstGeom prst="rect">
              <a:avLst/>
            </a:prstGeom>
            <a:solidFill>
              <a:srgbClr val="7EC2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1564459953" name="Grafik 8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461359" y="384152"/>
            <a:ext cx="1307940" cy="700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8394153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AF30E7-991B-4750-A56A-87D554A685FE}" type="datetimeFigureOut">
              <a:rPr lang="de-DE"/>
              <a:t>31.03.2026</a:t>
            </a:fld>
            <a:endParaRPr lang="de-DE"/>
          </a:p>
        </p:txBody>
      </p:sp>
      <p:sp>
        <p:nvSpPr>
          <p:cNvPr id="952541697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701562" y="6356350"/>
            <a:ext cx="5829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74891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6D9D40-A2A5-4739-9803-1E8730C0137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grü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4651101" name="Rechteck 6"/>
          <p:cNvSpPr/>
          <p:nvPr userDrawn="1"/>
        </p:nvSpPr>
        <p:spPr bwMode="auto">
          <a:xfrm>
            <a:off x="0" y="1728000"/>
            <a:ext cx="8997965" cy="513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14169727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87600" y="3309730"/>
            <a:ext cx="7766049" cy="297274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arenBoth"/>
              <a:defRPr sz="2400">
                <a:solidFill>
                  <a:schemeClr val="bg1"/>
                </a:solidFill>
              </a:defRPr>
            </a:lvl1pPr>
            <a:lvl2pPr marL="457200" indent="0">
              <a:buFont typeface="+mj-lt"/>
              <a:buNone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7300894" name="Rechteck 14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78416799" name="Rechteck 15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3796556" name="Rechteck 16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5464442" name="Rechteck 17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2548739" name="Rechteck 18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43408901" name="Grafik 19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  <p:sp>
        <p:nvSpPr>
          <p:cNvPr id="845727817" name="Titel 1"/>
          <p:cNvSpPr>
            <a:spLocks noGrp="1"/>
          </p:cNvSpPr>
          <p:nvPr>
            <p:ph type="title"/>
          </p:nvPr>
        </p:nvSpPr>
        <p:spPr bwMode="auto">
          <a:xfrm>
            <a:off x="689114" y="2277321"/>
            <a:ext cx="7765774" cy="873384"/>
          </a:xfrm>
        </p:spPr>
        <p:txBody>
          <a:bodyPr anchor="t" anchorCtr="0"/>
          <a:lstStyle>
            <a:lvl1pPr>
              <a:defRPr sz="7000" i="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/Bild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33480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 anchor="t" anchorCtr="0"/>
          <a:lstStyle>
            <a:lvl1pPr>
              <a:defRPr sz="4200" i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90698508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247747"/>
            <a:ext cx="10515600" cy="530086"/>
          </a:xfrm>
        </p:spPr>
        <p:txBody>
          <a:bodyPr>
            <a:normAutofit/>
          </a:bodyPr>
          <a:lstStyle>
            <a:lvl1pPr marL="0" indent="0">
              <a:buNone/>
              <a:defRPr lang="de-DE" sz="2400" b="1" i="0">
                <a:latin typeface="IBM Plex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17760596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838200" y="2921038"/>
            <a:ext cx="10515599" cy="3435311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/Bild einspaltig 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5352966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 anchor="t" anchorCtr="0"/>
          <a:lstStyle>
            <a:lvl1pPr>
              <a:defRPr sz="4200" i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9528670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247747"/>
            <a:ext cx="10515600" cy="530086"/>
          </a:xfrm>
        </p:spPr>
        <p:txBody>
          <a:bodyPr>
            <a:normAutofit/>
          </a:bodyPr>
          <a:lstStyle>
            <a:lvl1pPr marL="0" indent="0">
              <a:buNone/>
              <a:defRPr lang="de-DE" sz="2400" b="1" i="0">
                <a:latin typeface="IBM Plex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11762254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838200" y="2921038"/>
            <a:ext cx="10515600" cy="3435311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/Bild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397994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 anchor="t" anchorCtr="0"/>
          <a:lstStyle>
            <a:lvl1pPr>
              <a:defRPr sz="4200" i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36628321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247747"/>
            <a:ext cx="5181600" cy="530086"/>
          </a:xfrm>
        </p:spPr>
        <p:txBody>
          <a:bodyPr>
            <a:normAutofit/>
          </a:bodyPr>
          <a:lstStyle>
            <a:lvl1pPr marL="0" indent="0">
              <a:buNone/>
              <a:defRPr lang="de-DE" sz="2400" b="1" i="0">
                <a:latin typeface="IBM Plex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87996101" name="Textplatzhalter 2"/>
          <p:cNvSpPr>
            <a:spLocks noGrp="1"/>
          </p:cNvSpPr>
          <p:nvPr>
            <p:ph type="body" idx="14"/>
          </p:nvPr>
        </p:nvSpPr>
        <p:spPr bwMode="auto">
          <a:xfrm>
            <a:off x="6172200" y="2247747"/>
            <a:ext cx="5181600" cy="530086"/>
          </a:xfrm>
        </p:spPr>
        <p:txBody>
          <a:bodyPr>
            <a:normAutofit/>
          </a:bodyPr>
          <a:lstStyle>
            <a:lvl1pPr marL="0" indent="0">
              <a:buNone/>
              <a:defRPr lang="de-DE" sz="2400" b="1" i="0">
                <a:latin typeface="IBM Plex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76375544" name="Inhaltsplatzhalter 4"/>
          <p:cNvSpPr>
            <a:spLocks noGrp="1"/>
          </p:cNvSpPr>
          <p:nvPr>
            <p:ph sz="quarter" idx="15"/>
          </p:nvPr>
        </p:nvSpPr>
        <p:spPr bwMode="auto">
          <a:xfrm>
            <a:off x="838200" y="2921000"/>
            <a:ext cx="5181600" cy="3255963"/>
          </a:xfrm>
        </p:spPr>
        <p:txBody>
          <a:bodyPr/>
          <a:lstStyle>
            <a:lvl1pPr>
              <a:defRPr sz="2800" b="0" i="0">
                <a:latin typeface="IBM Plex Sans"/>
              </a:defRPr>
            </a:lvl1pPr>
            <a:lvl2pPr>
              <a:defRPr b="0" i="0">
                <a:latin typeface="IBM Plex Sans"/>
              </a:defRPr>
            </a:lvl2pPr>
            <a:lvl3pPr>
              <a:defRPr b="0" i="0">
                <a:latin typeface="IBM Plex Sans"/>
              </a:defRPr>
            </a:lvl3pPr>
            <a:lvl4pPr>
              <a:defRPr b="0" i="0">
                <a:latin typeface="IBM Plex Sans"/>
              </a:defRPr>
            </a:lvl4pPr>
            <a:lvl5pPr>
              <a:defRPr b="0" i="0">
                <a:latin typeface="IBM Plex Sans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39306559" name="Inhaltsplatzhalter 4"/>
          <p:cNvSpPr>
            <a:spLocks noGrp="1"/>
          </p:cNvSpPr>
          <p:nvPr>
            <p:ph sz="quarter" idx="16"/>
          </p:nvPr>
        </p:nvSpPr>
        <p:spPr bwMode="auto">
          <a:xfrm>
            <a:off x="6156649" y="2921000"/>
            <a:ext cx="5181600" cy="3255963"/>
          </a:xfrm>
        </p:spPr>
        <p:txBody>
          <a:bodyPr/>
          <a:lstStyle>
            <a:lvl1pPr>
              <a:defRPr sz="2800" b="0" i="0">
                <a:latin typeface="IBM Plex Sans"/>
              </a:defRPr>
            </a:lvl1pPr>
            <a:lvl2pPr>
              <a:defRPr b="0" i="0">
                <a:latin typeface="IBM Plex Sans"/>
              </a:defRPr>
            </a:lvl2pPr>
            <a:lvl3pPr>
              <a:defRPr b="0" i="0">
                <a:latin typeface="IBM Plex Sans"/>
              </a:defRPr>
            </a:lvl3pPr>
            <a:lvl4pPr>
              <a:defRPr b="0" i="0">
                <a:latin typeface="IBM Plex Sans"/>
              </a:defRPr>
            </a:lvl4pPr>
            <a:lvl5pPr>
              <a:defRPr b="0" i="0">
                <a:latin typeface="IBM Plex Sans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und Bild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5939602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 anchor="t" anchorCtr="0"/>
          <a:lstStyle>
            <a:lvl1pPr>
              <a:defRPr sz="4200" i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7373356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247747"/>
            <a:ext cx="5181600" cy="530086"/>
          </a:xfrm>
        </p:spPr>
        <p:txBody>
          <a:bodyPr>
            <a:normAutofit/>
          </a:bodyPr>
          <a:lstStyle>
            <a:lvl1pPr marL="0" indent="0">
              <a:buNone/>
              <a:defRPr lang="de-DE" sz="2400" b="1" i="0">
                <a:latin typeface="IBM Plex San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00700443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6202363" y="2247900"/>
            <a:ext cx="5151437" cy="39290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42607286" name="Inhaltsplatzhalter 7"/>
          <p:cNvSpPr>
            <a:spLocks noGrp="1"/>
          </p:cNvSpPr>
          <p:nvPr>
            <p:ph sz="quarter" idx="15"/>
          </p:nvPr>
        </p:nvSpPr>
        <p:spPr bwMode="auto">
          <a:xfrm>
            <a:off x="838200" y="2930525"/>
            <a:ext cx="5181600" cy="32464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913534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 anchor="t" anchorCtr="0"/>
          <a:lstStyle>
            <a:lvl1pPr>
              <a:defRPr sz="4200" i="1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agwor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1189927" name="Rechteck 15"/>
          <p:cNvSpPr/>
          <p:nvPr userDrawn="1"/>
        </p:nvSpPr>
        <p:spPr bwMode="auto">
          <a:xfrm>
            <a:off x="0" y="2228400"/>
            <a:ext cx="9360000" cy="7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91760938" name="Rechteck 16"/>
          <p:cNvSpPr/>
          <p:nvPr userDrawn="1"/>
        </p:nvSpPr>
        <p:spPr bwMode="auto">
          <a:xfrm>
            <a:off x="2113200" y="3186000"/>
            <a:ext cx="10080000" cy="79514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05126218" name="Rechteck 17"/>
          <p:cNvSpPr/>
          <p:nvPr userDrawn="1"/>
        </p:nvSpPr>
        <p:spPr bwMode="auto">
          <a:xfrm>
            <a:off x="-1" y="4176000"/>
            <a:ext cx="10188000" cy="79513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10166058" name="Rechteck 18"/>
          <p:cNvSpPr/>
          <p:nvPr userDrawn="1"/>
        </p:nvSpPr>
        <p:spPr bwMode="auto">
          <a:xfrm>
            <a:off x="3200213" y="5166000"/>
            <a:ext cx="8991787" cy="79514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4224080" name="Rechteck 19"/>
          <p:cNvSpPr/>
          <p:nvPr userDrawn="1"/>
        </p:nvSpPr>
        <p:spPr bwMode="auto">
          <a:xfrm>
            <a:off x="-1" y="6120000"/>
            <a:ext cx="8992800" cy="792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2729359" name="Textfeld 20"/>
          <p:cNvSpPr txBox="1"/>
          <p:nvPr userDrawn="1"/>
        </p:nvSpPr>
        <p:spPr bwMode="auto">
          <a:xfrm>
            <a:off x="4983072" y="1185036"/>
            <a:ext cx="4376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6400" b="1" i="1">
                <a:solidFill>
                  <a:srgbClr val="544B9A"/>
                </a:solidFill>
                <a:latin typeface="IBM Plex Mono SemiBold"/>
              </a:rPr>
              <a:t>fördern</a:t>
            </a:r>
            <a:endParaRPr/>
          </a:p>
        </p:txBody>
      </p:sp>
      <p:sp>
        <p:nvSpPr>
          <p:cNvPr id="1792369994" name="Textfeld 21"/>
          <p:cNvSpPr txBox="1"/>
          <p:nvPr userDrawn="1"/>
        </p:nvSpPr>
        <p:spPr bwMode="auto">
          <a:xfrm>
            <a:off x="2111999" y="2188196"/>
            <a:ext cx="7414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6200" b="1" i="1">
                <a:solidFill>
                  <a:srgbClr val="8F70AF"/>
                </a:solidFill>
                <a:latin typeface="IBM Plex Mono SemiBold"/>
              </a:rPr>
              <a:t>qualifizieren</a:t>
            </a:r>
            <a:endParaRPr/>
          </a:p>
        </p:txBody>
      </p:sp>
      <p:sp>
        <p:nvSpPr>
          <p:cNvPr id="1208010181" name="Textfeld 22"/>
          <p:cNvSpPr txBox="1"/>
          <p:nvPr userDrawn="1"/>
        </p:nvSpPr>
        <p:spPr bwMode="auto">
          <a:xfrm>
            <a:off x="4547616" y="3221327"/>
            <a:ext cx="56403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6200" b="1" i="1">
                <a:solidFill>
                  <a:srgbClr val="F0889E"/>
                </a:solidFill>
                <a:latin typeface="IBM Plex Mono SemiBold"/>
              </a:rPr>
              <a:t>beraten</a:t>
            </a:r>
            <a:endParaRPr/>
          </a:p>
        </p:txBody>
      </p:sp>
      <p:sp>
        <p:nvSpPr>
          <p:cNvPr id="214246430" name="Textfeld 23"/>
          <p:cNvSpPr txBox="1"/>
          <p:nvPr userDrawn="1"/>
        </p:nvSpPr>
        <p:spPr bwMode="auto">
          <a:xfrm>
            <a:off x="3200212" y="4199074"/>
            <a:ext cx="63261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6200" b="1" i="1">
                <a:solidFill>
                  <a:srgbClr val="12B3B3"/>
                </a:solidFill>
                <a:latin typeface="IBM Plex Mono SemiBold"/>
              </a:rPr>
              <a:t>teilen</a:t>
            </a:r>
            <a:endParaRPr/>
          </a:p>
        </p:txBody>
      </p:sp>
      <p:sp>
        <p:nvSpPr>
          <p:cNvPr id="1633738445" name="Textfeld 24"/>
          <p:cNvSpPr txBox="1"/>
          <p:nvPr userDrawn="1"/>
        </p:nvSpPr>
        <p:spPr bwMode="auto">
          <a:xfrm>
            <a:off x="4547616" y="5149744"/>
            <a:ext cx="44523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6200" b="1" i="1">
                <a:solidFill>
                  <a:srgbClr val="7EC291"/>
                </a:solidFill>
                <a:latin typeface="IBM Plex Mono SemiBold"/>
              </a:rPr>
              <a:t>vernetzen</a:t>
            </a:r>
            <a:endParaRPr/>
          </a:p>
        </p:txBody>
      </p:sp>
      <p:sp>
        <p:nvSpPr>
          <p:cNvPr id="1490415730" name="Rechteck 1"/>
          <p:cNvSpPr/>
          <p:nvPr userDrawn="1"/>
        </p:nvSpPr>
        <p:spPr bwMode="auto">
          <a:xfrm>
            <a:off x="0" y="0"/>
            <a:ext cx="1835998" cy="360000"/>
          </a:xfrm>
          <a:prstGeom prst="rect">
            <a:avLst/>
          </a:prstGeom>
          <a:solidFill>
            <a:srgbClr val="544B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1078011" name="Rechteck 2"/>
          <p:cNvSpPr/>
          <p:nvPr userDrawn="1"/>
        </p:nvSpPr>
        <p:spPr bwMode="auto">
          <a:xfrm>
            <a:off x="1800000" y="0"/>
            <a:ext cx="1835998" cy="360000"/>
          </a:xfrm>
          <a:prstGeom prst="rect">
            <a:avLst/>
          </a:prstGeom>
          <a:solidFill>
            <a:srgbClr val="8F70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20057758" name="Rechteck 3"/>
          <p:cNvSpPr/>
          <p:nvPr userDrawn="1"/>
        </p:nvSpPr>
        <p:spPr bwMode="auto">
          <a:xfrm>
            <a:off x="3600000" y="0"/>
            <a:ext cx="1835998" cy="360000"/>
          </a:xfrm>
          <a:prstGeom prst="rect">
            <a:avLst/>
          </a:prstGeom>
          <a:solidFill>
            <a:srgbClr val="F088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65425684" name="Rechteck 4"/>
          <p:cNvSpPr/>
          <p:nvPr userDrawn="1"/>
        </p:nvSpPr>
        <p:spPr bwMode="auto">
          <a:xfrm>
            <a:off x="5389043" y="0"/>
            <a:ext cx="1835998" cy="360000"/>
          </a:xfrm>
          <a:prstGeom prst="rect">
            <a:avLst/>
          </a:prstGeom>
          <a:solidFill>
            <a:srgbClr val="12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0706698" name="Rechteck 12"/>
          <p:cNvSpPr/>
          <p:nvPr userDrawn="1"/>
        </p:nvSpPr>
        <p:spPr bwMode="auto">
          <a:xfrm>
            <a:off x="7191787" y="0"/>
            <a:ext cx="1800000" cy="360000"/>
          </a:xfrm>
          <a:prstGeom prst="rect">
            <a:avLst/>
          </a:prstGeom>
          <a:solidFill>
            <a:srgbClr val="7EC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417732302" name="Grafik 14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20000" y="360000"/>
            <a:ext cx="1980000" cy="10601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08677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730734"/>
            <a:ext cx="10515600" cy="17691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569818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663687"/>
            <a:ext cx="10515600" cy="3513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1679907799" name="Foliennummernplatzhalter 5"/>
          <p:cNvSpPr txBox="1"/>
          <p:nvPr userDrawn="1"/>
        </p:nvSpPr>
        <p:spPr bwMode="auto">
          <a:xfrm>
            <a:off x="2429603" y="6364654"/>
            <a:ext cx="6652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>
              <a:defRPr sz="1600" b="1" i="0">
                <a:solidFill>
                  <a:srgbClr val="7EC291"/>
                </a:solidFill>
                <a:latin typeface="IBM Plex Sans SemiBold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100" b="0" i="0" dirty="0">
                <a:solidFill>
                  <a:schemeClr val="tx1"/>
                </a:solidFill>
                <a:latin typeface="+mn-lt"/>
              </a:rPr>
              <a:t>eTeach-Netzwerk Thüringen • Autorinnen: Martina Gerhardt &amp; Dorothea Warneck </a:t>
            </a:r>
            <a:r>
              <a:rPr lang="de-DE" sz="1100" b="0" i="0" dirty="0">
                <a:solidFill>
                  <a:schemeClr val="tx1"/>
                </a:solidFill>
                <a:latin typeface="IBM Plex Sans SemiBold"/>
                <a:ea typeface="+mn-ea"/>
                <a:cs typeface="+mn-cs"/>
              </a:rPr>
              <a:t>• </a:t>
            </a:r>
            <a:r>
              <a:rPr lang="de-DE" sz="11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 03/26 </a:t>
            </a:r>
            <a:endParaRPr sz="1100" b="0" i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1157580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4535DA-4967-463A-892F-9EF733B0CABA}" type="slidenum">
              <a:rPr lang="de-DE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1" u="none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legalcod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latform.openai.com/tokeniz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pektrum.de/news/wie-funktionieren-sprachmodelle-wie-chatgpt/211592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e-DE/index/instruction-follow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Dateien/pdf/KMK/SWK/2024/SWK-2024-Impulspapier_LargeLanguageModel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each-thueringen.de/gpp/lehrkonzept/gen-ki-fuehrerschei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latform.openai.com/tokeniz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pektrum.de/news/wie-funktionieren-sprachmodelle-wie-chatgpt/2115924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hatgp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e-DE/index/instruction-followin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https://icons8.de/icon/cLRMWz67wQli/deep-learning" TargetMode="External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netzpolitik.org/2023/globaler-sueden-prekaere-klickarbeit-hinter-den-kulissen-von-chatgp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spiegel.de/ausland/chatgpt-und-perplexity-ai-russland-manipuliert-westliche-chatbots-fuer-seine-propaganda-a-7e276236-cac3-4f35-8ad4-40eaba1c8ca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hyperlink" Target="https://textio.com/blog/chatgpt-writes-job-posts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gesschau.de/wissen/klima/ki-energieverbrauch-100.html" TargetMode="External"/><Relationship Id="rId3" Type="http://schemas.openxmlformats.org/officeDocument/2006/relationships/hyperlink" Target="https://arxiv.org/search/cs?searchtype=author&amp;query=Li,+P" TargetMode="External"/><Relationship Id="rId7" Type="http://schemas.openxmlformats.org/officeDocument/2006/relationships/hyperlink" Target="https://arxiv.org/abs/2304.0327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arxiv.org/search/cs?searchtype=author&amp;query=Ren,+S" TargetMode="External"/><Relationship Id="rId5" Type="http://schemas.openxmlformats.org/officeDocument/2006/relationships/hyperlink" Target="https://arxiv.org/search/cs?searchtype=author&amp;query=Islam,+M+A" TargetMode="External"/><Relationship Id="rId10" Type="http://schemas.openxmlformats.org/officeDocument/2006/relationships/hyperlink" Target="https://www.greenpeace.de/ueber-uns/loesungen-finden/kuenstliche-intelligenz-energieverbrauch-und-umweltauswirkungen" TargetMode="External"/><Relationship Id="rId4" Type="http://schemas.openxmlformats.org/officeDocument/2006/relationships/hyperlink" Target="https://arxiv.org/search/cs?searchtype=author&amp;query=Yang,+J" TargetMode="External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ul1ZZPoc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ki-campus.org/courses/GenAI-im-Studiu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ki-campus.org/courses/kifueralle2-hhu" TargetMode="External"/><Relationship Id="rId5" Type="http://schemas.openxmlformats.org/officeDocument/2006/relationships/hyperlink" Target="https://ki-campus.org/courses/kifueralle-hhu" TargetMode="External"/><Relationship Id="rId4" Type="http://schemas.openxmlformats.org/officeDocument/2006/relationships/hyperlink" Target="https://ki-campus.org/courses/einfuehrungki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legalcode.d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each-thueringen.de/gpp/lehrkonzept/gen-ki-fuehrersche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269269" name="Titel 1"/>
          <p:cNvSpPr>
            <a:spLocks noGrp="1"/>
          </p:cNvSpPr>
          <p:nvPr>
            <p:ph type="title"/>
          </p:nvPr>
        </p:nvSpPr>
        <p:spPr bwMode="auto">
          <a:xfrm>
            <a:off x="838200" y="2992975"/>
            <a:ext cx="10515600" cy="2590972"/>
          </a:xfrm>
        </p:spPr>
        <p:txBody>
          <a:bodyPr/>
          <a:lstStyle/>
          <a:p>
            <a:pPr>
              <a:defRPr/>
            </a:pPr>
            <a:r>
              <a:rPr lang="de-DE"/>
              <a:t>Generative KI</a:t>
            </a:r>
            <a:br>
              <a:rPr lang="de-DE"/>
            </a:br>
            <a:r>
              <a:rPr lang="de-DE"/>
              <a:t>&amp; wissenschaftliches Arbeiten</a:t>
            </a:r>
            <a:endParaRPr/>
          </a:p>
        </p:txBody>
      </p:sp>
      <p:sp>
        <p:nvSpPr>
          <p:cNvPr id="94965737" name="Textfeld 2"/>
          <p:cNvSpPr txBox="1"/>
          <p:nvPr/>
        </p:nvSpPr>
        <p:spPr bwMode="auto">
          <a:xfrm>
            <a:off x="838200" y="6142383"/>
            <a:ext cx="106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Autorinnen: Martina Gerhardt &amp; Dorothea Warneck (eTeach-Netzwerk Thüringen) Lizenz: </a:t>
            </a:r>
            <a:r>
              <a:rPr lang="de-DE" i="1" u="sng" dirty="0">
                <a:hlinkClick r:id="rId3" tooltip="https://creativecommons.org/licenses/by-sa/4.0/deed.de"/>
              </a:rPr>
              <a:t>CC-BY-NC-SA 4.0</a:t>
            </a:r>
            <a:r>
              <a:rPr lang="de-DE" i="1" dirty="0">
                <a:hlinkClick r:id="rId3" tooltip="https://creativecommons.org/licenses/by-sa/4.0/deed.de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34588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Aufbau &amp; Pre-Training von Sprachmodelle</a:t>
            </a:r>
            <a:endParaRPr/>
          </a:p>
        </p:txBody>
      </p:sp>
      <p:grpSp>
        <p:nvGrpSpPr>
          <p:cNvPr id="1301135674" name="Gruppieren 4"/>
          <p:cNvGrpSpPr/>
          <p:nvPr/>
        </p:nvGrpSpPr>
        <p:grpSpPr bwMode="auto">
          <a:xfrm>
            <a:off x="459368" y="1662690"/>
            <a:ext cx="11280282" cy="3118860"/>
            <a:chOff x="459368" y="1796040"/>
            <a:chExt cx="10869127" cy="2759324"/>
          </a:xfrm>
        </p:grpSpPr>
        <p:pic>
          <p:nvPicPr>
            <p:cNvPr id="17" name="Grafik 16" descr="Dokument Silhouette"/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 bwMode="auto">
            <a:xfrm>
              <a:off x="1540829" y="2547645"/>
              <a:ext cx="914400" cy="91440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 bwMode="auto">
            <a:xfrm>
              <a:off x="700063" y="3487001"/>
              <a:ext cx="2603911" cy="5173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600"/>
                <a:t>Trainingsdaten: in Token zerlegte Textsammlungen </a:t>
              </a:r>
              <a:endParaRPr/>
            </a:p>
          </p:txBody>
        </p:sp>
        <p:sp>
          <p:nvSpPr>
            <p:cNvPr id="20" name="Pfeil: nach rechts 19"/>
            <p:cNvSpPr/>
            <p:nvPr/>
          </p:nvSpPr>
          <p:spPr bwMode="auto">
            <a:xfrm>
              <a:off x="9414057" y="2819539"/>
              <a:ext cx="533957" cy="3649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44B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 bwMode="auto">
            <a:xfrm>
              <a:off x="3219616" y="2234451"/>
              <a:ext cx="4143938" cy="2083548"/>
              <a:chOff x="3446357" y="2013165"/>
              <a:chExt cx="3857158" cy="1862077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4"/>
              <a:stretch/>
            </p:blipFill>
            <p:spPr bwMode="auto">
              <a:xfrm>
                <a:off x="3446357" y="2013165"/>
                <a:ext cx="3857158" cy="1862077"/>
              </a:xfrm>
              <a:prstGeom prst="rect">
                <a:avLst/>
              </a:prstGeom>
            </p:spPr>
          </p:pic>
          <p:sp>
            <p:nvSpPr>
              <p:cNvPr id="23" name="Rechteck 22"/>
              <p:cNvSpPr/>
              <p:nvPr/>
            </p:nvSpPr>
            <p:spPr bwMode="auto">
              <a:xfrm>
                <a:off x="3609888" y="2147480"/>
                <a:ext cx="533957" cy="362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6471947" y="2147480"/>
                <a:ext cx="533957" cy="3624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25" name="Textfeld 24"/>
            <p:cNvSpPr txBox="1"/>
            <p:nvPr/>
          </p:nvSpPr>
          <p:spPr bwMode="auto">
            <a:xfrm>
              <a:off x="6937522" y="2430531"/>
              <a:ext cx="196018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/>
                <a:t>Vorhersage nächster Token</a:t>
              </a:r>
              <a:endParaRPr/>
            </a:p>
          </p:txBody>
        </p:sp>
        <p:sp>
          <p:nvSpPr>
            <p:cNvPr id="26" name="Textfeld 25"/>
            <p:cNvSpPr txBox="1"/>
            <p:nvPr/>
          </p:nvSpPr>
          <p:spPr bwMode="auto">
            <a:xfrm>
              <a:off x="6937523" y="3077228"/>
              <a:ext cx="196018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/>
                <a:t>Lückentexte füllen</a:t>
              </a:r>
              <a:endParaRPr/>
            </a:p>
          </p:txBody>
        </p:sp>
        <p:sp>
          <p:nvSpPr>
            <p:cNvPr id="29" name="Textfeld 28"/>
            <p:cNvSpPr txBox="1"/>
            <p:nvPr/>
          </p:nvSpPr>
          <p:spPr bwMode="auto">
            <a:xfrm>
              <a:off x="6937520" y="3686645"/>
              <a:ext cx="196018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/>
                <a:t>Satzstruktur verstehen</a:t>
              </a:r>
              <a:endParaRPr/>
            </a:p>
          </p:txBody>
        </p:sp>
        <p:pic>
          <p:nvPicPr>
            <p:cNvPr id="33" name="Grafik 32" descr="Dokument Silhouette"/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 bwMode="auto">
            <a:xfrm>
              <a:off x="10240579" y="2547645"/>
              <a:ext cx="914400" cy="914400"/>
            </a:xfrm>
            <a:prstGeom prst="rect">
              <a:avLst/>
            </a:prstGeom>
          </p:spPr>
        </p:pic>
        <p:sp>
          <p:nvSpPr>
            <p:cNvPr id="34" name="Rechteck 33"/>
            <p:cNvSpPr/>
            <p:nvPr/>
          </p:nvSpPr>
          <p:spPr bwMode="auto">
            <a:xfrm>
              <a:off x="459368" y="2234453"/>
              <a:ext cx="10845985" cy="22797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 bwMode="auto">
            <a:xfrm>
              <a:off x="9123808" y="1796040"/>
              <a:ext cx="20046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/>
                <a:t>Rechenintensiver Trainingsprozess</a:t>
              </a:r>
              <a:endParaRPr/>
            </a:p>
          </p:txBody>
        </p:sp>
        <p:sp>
          <p:nvSpPr>
            <p:cNvPr id="19" name="Pfeil: nach rechts 18"/>
            <p:cNvSpPr/>
            <p:nvPr/>
          </p:nvSpPr>
          <p:spPr bwMode="auto">
            <a:xfrm>
              <a:off x="2685659" y="2823952"/>
              <a:ext cx="533957" cy="3649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44B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Pfeil: nach rechts 35"/>
            <p:cNvSpPr/>
            <p:nvPr/>
          </p:nvSpPr>
          <p:spPr bwMode="auto">
            <a:xfrm>
              <a:off x="5805604" y="2178882"/>
              <a:ext cx="453863" cy="1037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Pfeil: nach rechts 36"/>
            <p:cNvSpPr/>
            <p:nvPr/>
          </p:nvSpPr>
          <p:spPr bwMode="auto">
            <a:xfrm rot="10800000">
              <a:off x="6956250" y="4451573"/>
              <a:ext cx="453863" cy="1037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Textfeld 40"/>
            <p:cNvSpPr txBox="1"/>
            <p:nvPr/>
          </p:nvSpPr>
          <p:spPr bwMode="auto">
            <a:xfrm>
              <a:off x="8967126" y="3467272"/>
              <a:ext cx="236136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800">
                  <a:solidFill>
                    <a:srgbClr val="FF0000"/>
                  </a:solidFill>
                  <a:latin typeface="Calibri"/>
                  <a:ea typeface="Calibri"/>
                  <a:cs typeface="Times New Roman"/>
                </a:rPr>
                <a:t>menschenähnliche Texte auf Grundlage der Trainingsdaten</a:t>
              </a:r>
              <a:endParaRPr lang="de-DE"/>
            </a:p>
          </p:txBody>
        </p:sp>
      </p:grpSp>
      <p:grpSp>
        <p:nvGrpSpPr>
          <p:cNvPr id="611439269" name="Gruppieren 2"/>
          <p:cNvGrpSpPr/>
          <p:nvPr/>
        </p:nvGrpSpPr>
        <p:grpSpPr bwMode="auto">
          <a:xfrm>
            <a:off x="3317511" y="4817357"/>
            <a:ext cx="7730127" cy="1514092"/>
            <a:chOff x="614631" y="4681115"/>
            <a:chExt cx="7730127" cy="151409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 bwMode="auto">
            <a:xfrm>
              <a:off x="614631" y="4681115"/>
              <a:ext cx="7730127" cy="15140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feld 30"/>
            <p:cNvSpPr txBox="1"/>
            <p:nvPr/>
          </p:nvSpPr>
          <p:spPr bwMode="auto">
            <a:xfrm>
              <a:off x="5429200" y="4990111"/>
              <a:ext cx="2600879" cy="6463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de-DE" sz="1200" b="1" i="1">
                  <a:solidFill>
                    <a:srgbClr val="148E52"/>
                  </a:solidFill>
                  <a:latin typeface="var(--font-family-body)"/>
                </a:rPr>
                <a:t>Faustregel:</a:t>
              </a:r>
              <a:endParaRPr lang="de-DE" sz="1200" b="0" i="0">
                <a:solidFill>
                  <a:srgbClr val="000000"/>
                </a:solidFill>
                <a:latin typeface="merriweather"/>
              </a:endParaRPr>
            </a:p>
            <a:p>
              <a:pPr algn="just">
                <a:defRPr/>
              </a:pPr>
              <a:r>
                <a:rPr lang="de-DE" sz="1200" b="0" i="1">
                  <a:solidFill>
                    <a:srgbClr val="000000"/>
                  </a:solidFill>
                  <a:latin typeface="var(--font-family-body)"/>
                </a:rPr>
                <a:t>Deutsch: 1 Wort ≈ 1,8 Token / </a:t>
              </a:r>
              <a:br>
                <a:rPr lang="de-DE" sz="1200" b="0" i="1">
                  <a:solidFill>
                    <a:srgbClr val="000000"/>
                  </a:solidFill>
                  <a:latin typeface="var(--font-family-body)"/>
                </a:rPr>
              </a:br>
              <a:r>
                <a:rPr lang="de-DE" sz="1200" b="0" i="1">
                  <a:solidFill>
                    <a:srgbClr val="000000"/>
                  </a:solidFill>
                  <a:latin typeface="var(--font-family-body)"/>
                </a:rPr>
                <a:t>1000 Token ≈ 560 Wörter </a:t>
              </a:r>
              <a:endParaRPr lang="de-DE" sz="1200" b="0" i="0">
                <a:solidFill>
                  <a:srgbClr val="000000"/>
                </a:solidFill>
                <a:latin typeface="var(--font-family-body)"/>
              </a:endParaRPr>
            </a:p>
          </p:txBody>
        </p:sp>
      </p:grpSp>
      <p:sp>
        <p:nvSpPr>
          <p:cNvPr id="151488423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100" b="0" i="0" u="sng" strike="noStrike" cap="none">
                <a:ln>
                  <a:noFill/>
                </a:ln>
                <a:solidFill>
                  <a:srgbClr val="008080"/>
                </a:solidFill>
                <a:latin typeface="Arial"/>
                <a:ea typeface="Calibri"/>
                <a:cs typeface="Times New Roman"/>
              </a:rPr>
              <a:t>beispielsweise bild-, text- oder musikgenerierende KI-Systeme</a:t>
            </a:r>
            <a:r>
              <a:rPr lang="de-DE" sz="6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endParaRPr lang="de-DE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00769653" name="Textfeld 9"/>
          <p:cNvSpPr txBox="1"/>
          <p:nvPr/>
        </p:nvSpPr>
        <p:spPr bwMode="auto">
          <a:xfrm>
            <a:off x="381592" y="4733427"/>
            <a:ext cx="1639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/>
              <a:t>Eigene Darstellung unter Verwendung eines Screenshot KNN:  </a:t>
            </a:r>
            <a:r>
              <a:rPr lang="de-DE" sz="800" u="sng">
                <a:hlinkClick r:id="rId6"/>
              </a:rPr>
              <a:t>https://www.spektrum.de/news/wie-funktionieren-sprachmodelle-wie-chatgpt/2115924</a:t>
            </a:r>
            <a:r>
              <a:rPr lang="de-DE" sz="800"/>
              <a:t> Alle Rechte vorbehalten.</a:t>
            </a:r>
            <a:endParaRPr/>
          </a:p>
        </p:txBody>
      </p:sp>
      <p:sp>
        <p:nvSpPr>
          <p:cNvPr id="1227259394" name="Textfeld 12"/>
          <p:cNvSpPr txBox="1"/>
          <p:nvPr/>
        </p:nvSpPr>
        <p:spPr bwMode="auto">
          <a:xfrm>
            <a:off x="9288956" y="6331450"/>
            <a:ext cx="260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/>
              <a:t>Eigene Darstellung unter Verwendung eines Screenshot Tokenizer von ChatGPT (</a:t>
            </a:r>
            <a:r>
              <a:rPr lang="de-DE" sz="800" u="sng">
                <a:hlinkClick r:id="rId7"/>
              </a:rPr>
              <a:t>https://platform.openai.com/tokenizer</a:t>
            </a:r>
            <a:r>
              <a:rPr lang="de-DE" sz="800"/>
              <a:t> 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28802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Pre-Training: Vorhersage des nächsten Wortes</a:t>
            </a:r>
            <a:endParaRPr/>
          </a:p>
        </p:txBody>
      </p:sp>
      <p:sp>
        <p:nvSpPr>
          <p:cNvPr id="666999678" name="Textfeld 25"/>
          <p:cNvSpPr txBox="1"/>
          <p:nvPr/>
        </p:nvSpPr>
        <p:spPr bwMode="auto">
          <a:xfrm>
            <a:off x="1021432" y="5425815"/>
            <a:ext cx="6097836" cy="67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800">
                <a:ea typeface="Calibri"/>
                <a:cs typeface="Times New Roman"/>
              </a:rPr>
              <a:t>Die Auswahl des nächsten Wortes erfolgt auf Grundlage von Wahrscheinlichkeiten!</a:t>
            </a:r>
            <a:endParaRPr lang="de-DE"/>
          </a:p>
        </p:txBody>
      </p:sp>
      <p:grpSp>
        <p:nvGrpSpPr>
          <p:cNvPr id="1726458607" name="Gruppieren 15"/>
          <p:cNvGrpSpPr/>
          <p:nvPr/>
        </p:nvGrpSpPr>
        <p:grpSpPr bwMode="auto">
          <a:xfrm>
            <a:off x="857250" y="2307115"/>
            <a:ext cx="10477500" cy="3454399"/>
            <a:chOff x="857250" y="2307115"/>
            <a:chExt cx="10477500" cy="3454399"/>
          </a:xfrm>
        </p:grpSpPr>
        <p:grpSp>
          <p:nvGrpSpPr>
            <p:cNvPr id="23" name="Gruppieren 22"/>
            <p:cNvGrpSpPr/>
            <p:nvPr/>
          </p:nvGrpSpPr>
          <p:grpSpPr bwMode="auto">
            <a:xfrm>
              <a:off x="857250" y="2307115"/>
              <a:ext cx="10477500" cy="3454399"/>
              <a:chOff x="165100" y="1447800"/>
              <a:chExt cx="10477500" cy="3454399"/>
            </a:xfrm>
          </p:grpSpPr>
          <p:sp>
            <p:nvSpPr>
              <p:cNvPr id="3" name="Rechteck: abgerundete Ecken 2"/>
              <p:cNvSpPr/>
              <p:nvPr/>
            </p:nvSpPr>
            <p:spPr bwMode="auto">
              <a:xfrm>
                <a:off x="4051300" y="2400300"/>
                <a:ext cx="2044700" cy="1549400"/>
              </a:xfrm>
              <a:prstGeom prst="roundRect">
                <a:avLst>
                  <a:gd name="adj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2000" b="1"/>
                  <a:t>Sprachmodell</a:t>
                </a:r>
                <a:endParaRPr/>
              </a:p>
            </p:txBody>
          </p:sp>
          <p:sp>
            <p:nvSpPr>
              <p:cNvPr id="4" name="Rechteck: abgerundete Ecken 3"/>
              <p:cNvSpPr/>
              <p:nvPr/>
            </p:nvSpPr>
            <p:spPr bwMode="auto">
              <a:xfrm>
                <a:off x="165100" y="2781300"/>
                <a:ext cx="3213100" cy="787400"/>
              </a:xfrm>
              <a:prstGeom prst="roundRect">
                <a:avLst>
                  <a:gd name="adj" fmla="val 16667"/>
                </a:avLst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>
                    <a:solidFill>
                      <a:schemeClr val="tx1"/>
                    </a:solidFill>
                  </a:rPr>
                  <a:t>In den Räumen der XY Bank befindet sich ein …</a:t>
                </a:r>
                <a:endParaRPr/>
              </a:p>
            </p:txBody>
          </p:sp>
          <p:sp>
            <p:nvSpPr>
              <p:cNvPr id="5" name="Rechteck: abgerundete Ecken 4"/>
              <p:cNvSpPr/>
              <p:nvPr/>
            </p:nvSpPr>
            <p:spPr bwMode="auto">
              <a:xfrm>
                <a:off x="7429500" y="4114800"/>
                <a:ext cx="3213100" cy="787400"/>
              </a:xfrm>
              <a:prstGeom prst="roundRect">
                <a:avLst>
                  <a:gd name="adj" fmla="val 16667"/>
                </a:avLst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" name="Rechteck: abgerundete Ecken 5"/>
              <p:cNvSpPr/>
              <p:nvPr/>
            </p:nvSpPr>
            <p:spPr bwMode="auto">
              <a:xfrm>
                <a:off x="7429500" y="2781300"/>
                <a:ext cx="3213100" cy="787400"/>
              </a:xfrm>
              <a:prstGeom prst="roundRect">
                <a:avLst>
                  <a:gd name="adj" fmla="val 16667"/>
                </a:avLst>
              </a:prstGeom>
              <a:noFill/>
              <a:ln w="825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" name="Rechteck: abgerundete Ecken 6"/>
              <p:cNvSpPr/>
              <p:nvPr/>
            </p:nvSpPr>
            <p:spPr bwMode="auto">
              <a:xfrm>
                <a:off x="7429500" y="1447800"/>
                <a:ext cx="3213100" cy="787400"/>
              </a:xfrm>
              <a:prstGeom prst="roundRect">
                <a:avLst>
                  <a:gd name="adj" fmla="val 16667"/>
                </a:avLst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feil: nach rechts 7"/>
              <p:cNvSpPr/>
              <p:nvPr/>
            </p:nvSpPr>
            <p:spPr bwMode="auto">
              <a:xfrm>
                <a:off x="3517900" y="2984500"/>
                <a:ext cx="406400" cy="444500"/>
              </a:xfrm>
              <a:prstGeom prst="rightArrow">
                <a:avLst>
                  <a:gd name="adj1" fmla="val 50000"/>
                  <a:gd name="adj2" fmla="val 50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" name="Gerade Verbindung mit Pfeil 9"/>
              <p:cNvCxnSpPr/>
              <p:nvPr/>
            </p:nvCxnSpPr>
            <p:spPr bwMode="auto">
              <a:xfrm>
                <a:off x="6235700" y="3175000"/>
                <a:ext cx="10414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 bwMode="auto">
              <a:xfrm>
                <a:off x="6235700" y="3175000"/>
                <a:ext cx="901700" cy="13335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/>
            </p:nvCxnSpPr>
            <p:spPr bwMode="auto">
              <a:xfrm flipV="1">
                <a:off x="6235700" y="1841500"/>
                <a:ext cx="1041400" cy="13335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19"/>
              <p:cNvSpPr txBox="1"/>
              <p:nvPr/>
            </p:nvSpPr>
            <p:spPr bwMode="auto">
              <a:xfrm>
                <a:off x="8050040" y="1656834"/>
                <a:ext cx="1972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/>
                  <a:t>Auto: 0.00034</a:t>
                </a:r>
                <a:endParaRPr/>
              </a:p>
            </p:txBody>
          </p:sp>
          <p:sp>
            <p:nvSpPr>
              <p:cNvPr id="21" name="Textfeld 20"/>
              <p:cNvSpPr txBox="1"/>
              <p:nvPr/>
            </p:nvSpPr>
            <p:spPr bwMode="auto">
              <a:xfrm>
                <a:off x="8050039" y="2984500"/>
                <a:ext cx="1972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/>
                  <a:t>Geldautomat: 0.45</a:t>
                </a:r>
                <a:endParaRPr/>
              </a:p>
            </p:txBody>
          </p:sp>
          <p:sp>
            <p:nvSpPr>
              <p:cNvPr id="22" name="Textfeld 21"/>
              <p:cNvSpPr txBox="1"/>
              <p:nvPr/>
            </p:nvSpPr>
            <p:spPr bwMode="auto">
              <a:xfrm>
                <a:off x="8050039" y="4323834"/>
                <a:ext cx="1972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/>
                  <a:t>Elefant: 0.000073</a:t>
                </a:r>
                <a:endParaRPr/>
              </a:p>
            </p:txBody>
          </p:sp>
        </p:grpSp>
        <p:sp>
          <p:nvSpPr>
            <p:cNvPr id="9" name="Eckige Klammer rechts 8"/>
            <p:cNvSpPr/>
            <p:nvPr/>
          </p:nvSpPr>
          <p:spPr bwMode="auto">
            <a:xfrm>
              <a:off x="2297521" y="2904047"/>
              <a:ext cx="95250" cy="880934"/>
            </a:xfrm>
            <a:prstGeom prst="rightBracket">
              <a:avLst>
                <a:gd name="adj" fmla="val 833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 bwMode="auto">
            <a:xfrm>
              <a:off x="2095500" y="2934979"/>
              <a:ext cx="28647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/>
                <a:t>1</a:t>
              </a:r>
              <a:endParaRPr/>
            </a:p>
            <a:p>
              <a:pPr>
                <a:defRPr/>
              </a:pPr>
              <a:r>
                <a:rPr lang="de-DE" sz="1200"/>
                <a:t>6</a:t>
              </a:r>
              <a:endParaRPr/>
            </a:p>
            <a:p>
              <a:pPr>
                <a:defRPr/>
              </a:pPr>
              <a:r>
                <a:rPr lang="de-DE" sz="1200"/>
                <a:t>8</a:t>
              </a:r>
              <a:endParaRPr/>
            </a:p>
            <a:p>
              <a:pPr>
                <a:defRPr/>
              </a:pPr>
              <a:r>
                <a:rPr lang="de-DE" sz="1200"/>
                <a:t>4</a:t>
              </a:r>
              <a:endParaRPr/>
            </a:p>
          </p:txBody>
        </p:sp>
        <p:sp>
          <p:nvSpPr>
            <p:cNvPr id="15" name="Textfeld 14"/>
            <p:cNvSpPr txBox="1"/>
            <p:nvPr/>
          </p:nvSpPr>
          <p:spPr bwMode="auto">
            <a:xfrm>
              <a:off x="2439817" y="2597093"/>
              <a:ext cx="9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/>
                <a:t>Vektor</a:t>
              </a:r>
              <a:endParaRPr/>
            </a:p>
          </p:txBody>
        </p:sp>
      </p:grpSp>
      <p:sp>
        <p:nvSpPr>
          <p:cNvPr id="1618539112" name="Eckige Klammer rechts 13"/>
          <p:cNvSpPr/>
          <p:nvPr/>
        </p:nvSpPr>
        <p:spPr bwMode="auto">
          <a:xfrm rot="10800000">
            <a:off x="2086464" y="2903425"/>
            <a:ext cx="95250" cy="880934"/>
          </a:xfrm>
          <a:prstGeom prst="rightBracket">
            <a:avLst>
              <a:gd name="adj" fmla="val 833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54286" name="Untertitel 1"/>
          <p:cNvSpPr txBox="1"/>
          <p:nvPr/>
        </p:nvSpPr>
        <p:spPr bwMode="auto">
          <a:xfrm>
            <a:off x="628492" y="356187"/>
            <a:ext cx="8377856" cy="423600"/>
          </a:xfrm>
          <a:prstGeom prst="rect">
            <a:avLst/>
          </a:prstGeom>
        </p:spPr>
        <p:txBody>
          <a:bodyPr/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3200" b="1" i="1"/>
              <a:t>Embedding im multidimensionalen Vektorraum</a:t>
            </a:r>
            <a:endParaRPr/>
          </a:p>
        </p:txBody>
      </p:sp>
      <p:pic>
        <p:nvPicPr>
          <p:cNvPr id="1503833193" name="Grafik 3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430" y="1386706"/>
            <a:ext cx="5248269" cy="3981707"/>
          </a:xfrm>
          <a:prstGeom prst="rect">
            <a:avLst/>
          </a:prstGeom>
        </p:spPr>
      </p:pic>
      <p:pic>
        <p:nvPicPr>
          <p:cNvPr id="323591566" name="Grafik 4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009912" y="2054643"/>
            <a:ext cx="3992871" cy="2281640"/>
          </a:xfrm>
          <a:prstGeom prst="rect">
            <a:avLst/>
          </a:prstGeom>
        </p:spPr>
      </p:pic>
      <p:sp>
        <p:nvSpPr>
          <p:cNvPr id="1514260129" name="Textfeld 5"/>
          <p:cNvSpPr txBox="1"/>
          <p:nvPr/>
        </p:nvSpPr>
        <p:spPr bwMode="auto">
          <a:xfrm>
            <a:off x="628492" y="5572341"/>
            <a:ext cx="774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>
                <a:latin typeface="IBM Plex Sans"/>
              </a:rPr>
              <a:t>Im semantischen Raum werden Wörter ihrer Bedeutung nach geordnet. Bei den Word2Vec-Verfahren verfügt jedes Wort zusätzlich über einen Kontext-Vektor, welcher die Positionen stark korrelierter Wörter im semantischen Raum beschreibt. (Bild: Helmut Linde)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96279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Transformer und Attention-Mechanismus</a:t>
            </a:r>
            <a:endParaRPr/>
          </a:p>
        </p:txBody>
      </p:sp>
      <p:sp>
        <p:nvSpPr>
          <p:cNvPr id="1495945784" name="Textfeld 4"/>
          <p:cNvSpPr txBox="1"/>
          <p:nvPr/>
        </p:nvSpPr>
        <p:spPr bwMode="auto">
          <a:xfrm>
            <a:off x="1599418" y="4186662"/>
            <a:ext cx="9440701" cy="1723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/>
          </a:p>
          <a:p>
            <a:pPr>
              <a:defRPr/>
            </a:pPr>
            <a:r>
              <a:rPr lang="de-DE" sz="2400" b="1">
                <a:ea typeface="Calibri"/>
                <a:cs typeface="Times New Roman"/>
              </a:rPr>
              <a:t>Attention-Mechanismus des Transformers: </a:t>
            </a:r>
            <a:r>
              <a:rPr lang="de-DE" sz="2400">
                <a:ea typeface="Calibri"/>
                <a:cs typeface="Times New Roman"/>
              </a:rPr>
              <a:t>Für die Vorhersagen werden vorhergehenden Token berücksichtigt (Kontext-Fenster), aber manche werden stärker gewichtet.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024437607" name="Rechteck: abgerundete Ecken 2"/>
          <p:cNvSpPr/>
          <p:nvPr/>
        </p:nvSpPr>
        <p:spPr bwMode="auto">
          <a:xfrm>
            <a:off x="758098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In den Räumen der XY Bank befindet sich ein …</a:t>
            </a:r>
            <a:endParaRPr/>
          </a:p>
        </p:txBody>
      </p:sp>
      <p:sp>
        <p:nvSpPr>
          <p:cNvPr id="980273142" name="Rechteck: abgerundete Ecken 3"/>
          <p:cNvSpPr/>
          <p:nvPr/>
        </p:nvSpPr>
        <p:spPr bwMode="auto">
          <a:xfrm>
            <a:off x="4489449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In den </a:t>
            </a:r>
            <a:r>
              <a:rPr lang="de-DE" sz="2000" b="1">
                <a:solidFill>
                  <a:schemeClr val="tx1"/>
                </a:solidFill>
              </a:rPr>
              <a:t>Räumen</a:t>
            </a:r>
            <a:r>
              <a:rPr lang="de-DE">
                <a:solidFill>
                  <a:schemeClr val="tx1"/>
                </a:solidFill>
              </a:rPr>
              <a:t> der </a:t>
            </a:r>
            <a:r>
              <a:rPr lang="de-DE" sz="2000" b="1">
                <a:solidFill>
                  <a:schemeClr val="tx1"/>
                </a:solidFill>
              </a:rPr>
              <a:t>XY Bank </a:t>
            </a:r>
            <a:r>
              <a:rPr lang="de-DE">
                <a:solidFill>
                  <a:schemeClr val="tx1"/>
                </a:solidFill>
              </a:rPr>
              <a:t>befindet sich ein …</a:t>
            </a:r>
            <a:endParaRPr/>
          </a:p>
        </p:txBody>
      </p:sp>
      <p:sp>
        <p:nvSpPr>
          <p:cNvPr id="519785189" name="Rechteck: abgerundete Ecken 5"/>
          <p:cNvSpPr/>
          <p:nvPr/>
        </p:nvSpPr>
        <p:spPr bwMode="auto">
          <a:xfrm>
            <a:off x="8220802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825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68518844" name="Textfeld 6"/>
          <p:cNvSpPr txBox="1"/>
          <p:nvPr/>
        </p:nvSpPr>
        <p:spPr bwMode="auto">
          <a:xfrm>
            <a:off x="8753206" y="3164562"/>
            <a:ext cx="197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/>
              <a:t>Geldautomat</a:t>
            </a:r>
            <a:endParaRPr/>
          </a:p>
        </p:txBody>
      </p:sp>
      <p:sp>
        <p:nvSpPr>
          <p:cNvPr id="1324296038" name="Pfeil: nach rechts 7"/>
          <p:cNvSpPr/>
          <p:nvPr/>
        </p:nvSpPr>
        <p:spPr bwMode="auto">
          <a:xfrm>
            <a:off x="4083049" y="3138208"/>
            <a:ext cx="406400" cy="4445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9122430" name="Pfeil: nach rechts 8"/>
          <p:cNvSpPr/>
          <p:nvPr/>
        </p:nvSpPr>
        <p:spPr bwMode="auto">
          <a:xfrm>
            <a:off x="7758475" y="3143333"/>
            <a:ext cx="406400" cy="4445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871472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Chatbots</a:t>
            </a:r>
            <a:endParaRPr/>
          </a:p>
        </p:txBody>
      </p:sp>
      <p:sp>
        <p:nvSpPr>
          <p:cNvPr id="1358257382" name="Inhaltsplatzhalter 4"/>
          <p:cNvSpPr>
            <a:spLocks noGrp="1"/>
          </p:cNvSpPr>
          <p:nvPr>
            <p:ph sz="quarter" idx="15"/>
          </p:nvPr>
        </p:nvSpPr>
        <p:spPr bwMode="auto"/>
        <p:txBody>
          <a:bodyPr>
            <a:normAutofit fontScale="92500"/>
          </a:bodyPr>
          <a:lstStyle/>
          <a:p>
            <a:pPr>
              <a:buFont typeface="Wingdings"/>
              <a:buChar char="Ø"/>
              <a:defRPr/>
            </a:pPr>
            <a:r>
              <a:rPr lang="de-DE" sz="2400">
                <a:latin typeface="+mn-lt"/>
              </a:rPr>
              <a:t>Sprachmodelle können für bestimmte Einsatzzwecke/Ziele weiter trainiert werden (Finetuning).</a:t>
            </a:r>
            <a:endParaRPr>
              <a:latin typeface="+mn-lt"/>
            </a:endParaRPr>
          </a:p>
          <a:p>
            <a:pPr>
              <a:buFont typeface="Wingdings"/>
              <a:buChar char="Ø"/>
              <a:defRPr/>
            </a:pPr>
            <a:r>
              <a:rPr lang="de-DE" sz="2400">
                <a:latin typeface="+mn-lt"/>
              </a:rPr>
              <a:t>Ein möglicher Einsatzzweck: Chatbots, die einfach zugänglich und leicht bedienbar sind.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de-DE" sz="2400">
                <a:latin typeface="+mn-lt"/>
              </a:rPr>
              <a:t>Trainingsziel:</a:t>
            </a:r>
            <a:br>
              <a:rPr lang="de-DE" sz="2400">
                <a:latin typeface="+mn-lt"/>
              </a:rPr>
            </a:br>
            <a:r>
              <a:rPr lang="de-DE" sz="2400" b="1">
                <a:latin typeface="+mn-lt"/>
              </a:rPr>
              <a:t>menschenähnliche Dialoge führen (chatten)</a:t>
            </a:r>
            <a:endParaRPr/>
          </a:p>
          <a:p>
            <a:pPr>
              <a:buFont typeface="Wingdings"/>
              <a:buChar char="Ø"/>
              <a:defRPr/>
            </a:pPr>
            <a:endParaRPr/>
          </a:p>
          <a:p>
            <a:pPr>
              <a:defRPr/>
            </a:pPr>
            <a:endParaRPr lang="de-DE"/>
          </a:p>
        </p:txBody>
      </p:sp>
      <p:sp>
        <p:nvSpPr>
          <p:cNvPr id="273561115" name="Textfeld 6"/>
          <p:cNvSpPr txBox="1"/>
          <p:nvPr/>
        </p:nvSpPr>
        <p:spPr bwMode="auto">
          <a:xfrm>
            <a:off x="6738010" y="5864729"/>
            <a:ext cx="3744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/>
              <a:t>Screenshot ChatGPT (</a:t>
            </a:r>
            <a:r>
              <a:rPr lang="de-DE" sz="800" dirty="0">
                <a:hlinkClick r:id="rId3"/>
              </a:rPr>
              <a:t>https://chatgpt.com/</a:t>
            </a:r>
            <a:r>
              <a:rPr lang="de-DE" sz="800" dirty="0"/>
              <a:t>)</a:t>
            </a:r>
            <a:endParaRPr dirty="0"/>
          </a:p>
        </p:txBody>
      </p:sp>
      <p:sp>
        <p:nvSpPr>
          <p:cNvPr id="1462314600" name="Textplatzhalter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603308301" name="Grafik 9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738010" y="795814"/>
            <a:ext cx="4375949" cy="4899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997040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Feintuning des LLMs</a:t>
            </a:r>
            <a:endParaRPr/>
          </a:p>
        </p:txBody>
      </p:sp>
      <p:grpSp>
        <p:nvGrpSpPr>
          <p:cNvPr id="313053209" name="Gruppieren 6"/>
          <p:cNvGrpSpPr/>
          <p:nvPr/>
        </p:nvGrpSpPr>
        <p:grpSpPr bwMode="auto">
          <a:xfrm>
            <a:off x="1774723" y="1716601"/>
            <a:ext cx="7914039" cy="4746804"/>
            <a:chOff x="1774723" y="1716601"/>
            <a:chExt cx="7914039" cy="4746804"/>
          </a:xfrm>
        </p:grpSpPr>
        <p:sp>
          <p:nvSpPr>
            <p:cNvPr id="4" name="Textfeld 3"/>
            <p:cNvSpPr txBox="1"/>
            <p:nvPr/>
          </p:nvSpPr>
          <p:spPr bwMode="auto">
            <a:xfrm>
              <a:off x="1774723" y="6124851"/>
              <a:ext cx="3744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800" dirty="0"/>
                <a:t>Quelle: </a:t>
              </a:r>
              <a:r>
                <a:rPr lang="de-DE" sz="800" dirty="0">
                  <a:hlinkClick r:id="rId3"/>
                </a:rPr>
                <a:t>https://openai.com/index/instruction-following/</a:t>
              </a:r>
              <a:endParaRPr dirty="0"/>
            </a:p>
            <a:p>
              <a:pPr>
                <a:defRPr/>
              </a:pPr>
              <a:endParaRPr lang="de-DE" sz="800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1834469" y="1716601"/>
              <a:ext cx="7854293" cy="44082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 bwMode="auto">
            <a:xfrm>
              <a:off x="2933699" y="3395615"/>
              <a:ext cx="1426913" cy="25768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5488569" y="3262265"/>
              <a:ext cx="1426913" cy="28625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8330247" name="Google Shape;1569;p50"/>
          <p:cNvSpPr txBox="1"/>
          <p:nvPr/>
        </p:nvSpPr>
        <p:spPr bwMode="auto">
          <a:xfrm>
            <a:off x="6884874" y="1274056"/>
            <a:ext cx="3158367" cy="15131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  <a:defRPr/>
            </a:pPr>
            <a:r>
              <a:rPr lang="de-DE">
                <a:latin typeface="+mn-lt"/>
              </a:rPr>
              <a:t>Antworten sind Wortfolgen auf Grundlage statistischer Wahrscheinlichkeit</a:t>
            </a:r>
            <a:endParaRPr/>
          </a:p>
        </p:txBody>
      </p:sp>
      <p:sp>
        <p:nvSpPr>
          <p:cNvPr id="373133834" name="Google Shape;1570;p50"/>
          <p:cNvSpPr txBox="1"/>
          <p:nvPr/>
        </p:nvSpPr>
        <p:spPr bwMode="auto">
          <a:xfrm>
            <a:off x="833322" y="4162374"/>
            <a:ext cx="9854343" cy="2022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lnSpc>
                <a:spcPct val="2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" sz="2000" dirty="0">
                <a:latin typeface="+mn-lt"/>
              </a:rPr>
              <a:t>Inhalte können, müssen aber nicht stimmen. </a:t>
            </a:r>
            <a:r>
              <a:rPr lang="en" sz="2000" u="sng" dirty="0">
                <a:latin typeface="+mn-lt"/>
              </a:rPr>
              <a:t>Alles MUSS überprüft werden</a:t>
            </a:r>
          </a:p>
          <a:p>
            <a:pPr marL="342900" indent="-34290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2000" dirty="0">
                <a:latin typeface="+mn-lt"/>
              </a:rPr>
              <a:t>Texte von ChatGPT </a:t>
            </a:r>
            <a:r>
              <a:rPr lang="de-DE" sz="2000" u="sng" dirty="0">
                <a:latin typeface="+mn-lt"/>
              </a:rPr>
              <a:t>NIEMALS direkt zitieren oder kopieren</a:t>
            </a:r>
            <a:endParaRPr dirty="0"/>
          </a:p>
          <a:p>
            <a:pPr marL="342900" indent="-34290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2000" dirty="0">
                <a:latin typeface="+mn-lt"/>
              </a:rPr>
              <a:t>Und: ChatGPT lernt nicht &amp; halluziniert</a:t>
            </a:r>
            <a:endParaRPr lang="en" sz="2000" dirty="0">
              <a:latin typeface="+mn-lt"/>
            </a:endParaRPr>
          </a:p>
        </p:txBody>
      </p:sp>
      <p:sp>
        <p:nvSpPr>
          <p:cNvPr id="1376582072" name="Google Shape;1571;p50"/>
          <p:cNvSpPr txBox="1"/>
          <p:nvPr/>
        </p:nvSpPr>
        <p:spPr bwMode="auto">
          <a:xfrm flipH="1">
            <a:off x="2003765" y="1507593"/>
            <a:ext cx="2967161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Font typeface="Arial"/>
              <a:buNone/>
              <a:defRPr/>
            </a:pPr>
            <a:r>
              <a:rPr lang="de-DE">
                <a:latin typeface="+mn-lt"/>
              </a:rPr>
              <a:t>Kein direkter Zugriff auf Trainingsinhalte</a:t>
            </a:r>
            <a:endParaRPr/>
          </a:p>
        </p:txBody>
      </p:sp>
      <p:sp>
        <p:nvSpPr>
          <p:cNvPr id="284921996" name="Google Shape;1574;p50"/>
          <p:cNvSpPr txBox="1">
            <a:spLocks noGrp="1"/>
          </p:cNvSpPr>
          <p:nvPr>
            <p:ph type="title"/>
          </p:nvPr>
        </p:nvSpPr>
        <p:spPr bwMode="auto">
          <a:xfrm>
            <a:off x="660548" y="284625"/>
            <a:ext cx="7717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Candara"/>
              </a:rPr>
              <a:t>Take aways</a:t>
            </a:r>
            <a:endParaRPr>
              <a:latin typeface="Candara"/>
            </a:endParaRPr>
          </a:p>
        </p:txBody>
      </p:sp>
      <p:sp>
        <p:nvSpPr>
          <p:cNvPr id="1493199654" name="Google Shape;1579;p50"/>
          <p:cNvSpPr/>
          <p:nvPr/>
        </p:nvSpPr>
        <p:spPr bwMode="auto">
          <a:xfrm>
            <a:off x="843154" y="1240612"/>
            <a:ext cx="642299" cy="720300"/>
          </a:xfrm>
          <a:prstGeom prst="rect">
            <a:avLst/>
          </a:prstGeom>
          <a:solidFill>
            <a:srgbClr val="544B9A"/>
          </a:solidFill>
          <a:ln>
            <a:solidFill>
              <a:srgbClr val="544B9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</a:endParaRPr>
          </a:p>
        </p:txBody>
      </p:sp>
      <p:sp>
        <p:nvSpPr>
          <p:cNvPr id="1078308328" name="Google Shape;1581;p50"/>
          <p:cNvSpPr/>
          <p:nvPr/>
        </p:nvSpPr>
        <p:spPr bwMode="auto">
          <a:xfrm>
            <a:off x="5948527" y="1166664"/>
            <a:ext cx="642299" cy="720300"/>
          </a:xfrm>
          <a:prstGeom prst="rect">
            <a:avLst/>
          </a:prstGeom>
          <a:solidFill>
            <a:srgbClr val="544B9A"/>
          </a:solidFill>
          <a:ln>
            <a:solidFill>
              <a:srgbClr val="544B9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200" b="1">
              <a:solidFill>
                <a:srgbClr val="F8FFF5"/>
              </a:solidFill>
              <a:latin typeface="Share Tech Mono"/>
              <a:ea typeface="Share Tech Mono"/>
              <a:cs typeface="Share Tech Mono"/>
            </a:endParaRPr>
          </a:p>
        </p:txBody>
      </p:sp>
      <p:grpSp>
        <p:nvGrpSpPr>
          <p:cNvPr id="1599618067" name="Google Shape;1590;p50"/>
          <p:cNvGrpSpPr/>
          <p:nvPr/>
        </p:nvGrpSpPr>
        <p:grpSpPr bwMode="auto">
          <a:xfrm>
            <a:off x="952761" y="1408905"/>
            <a:ext cx="423079" cy="423043"/>
            <a:chOff x="-4478975" y="3251700"/>
            <a:chExt cx="293825" cy="293800"/>
          </a:xfrm>
          <a:solidFill>
            <a:schemeClr val="bg1"/>
          </a:solidFill>
        </p:grpSpPr>
        <p:sp>
          <p:nvSpPr>
            <p:cNvPr id="10" name="Google Shape;1591;p50"/>
            <p:cNvSpPr/>
            <p:nvPr/>
          </p:nvSpPr>
          <p:spPr bwMode="auto"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" name="Google Shape;1592;p50"/>
            <p:cNvSpPr/>
            <p:nvPr/>
          </p:nvSpPr>
          <p:spPr bwMode="auto"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" name="Google Shape;1593;p50"/>
            <p:cNvSpPr/>
            <p:nvPr/>
          </p:nvSpPr>
          <p:spPr bwMode="auto"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448949050" name="Google Shape;1598;p50"/>
          <p:cNvGrpSpPr/>
          <p:nvPr/>
        </p:nvGrpSpPr>
        <p:grpSpPr bwMode="auto">
          <a:xfrm>
            <a:off x="6059289" y="1320292"/>
            <a:ext cx="420775" cy="418507"/>
            <a:chOff x="-4118225" y="3253275"/>
            <a:chExt cx="292225" cy="290650"/>
          </a:xfrm>
          <a:solidFill>
            <a:schemeClr val="bg1"/>
          </a:solidFill>
        </p:grpSpPr>
        <p:sp>
          <p:nvSpPr>
            <p:cNvPr id="14" name="Google Shape;1599;p50"/>
            <p:cNvSpPr/>
            <p:nvPr/>
          </p:nvSpPr>
          <p:spPr bwMode="auto"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" name="Google Shape;1600;p50"/>
            <p:cNvSpPr/>
            <p:nvPr/>
          </p:nvSpPr>
          <p:spPr bwMode="auto"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397164613" name="Rechteck 15"/>
          <p:cNvSpPr/>
          <p:nvPr/>
        </p:nvSpPr>
        <p:spPr bwMode="auto">
          <a:xfrm>
            <a:off x="833322" y="3314091"/>
            <a:ext cx="3685976" cy="604054"/>
          </a:xfrm>
          <a:prstGeom prst="rect">
            <a:avLst/>
          </a:prstGeom>
          <a:solidFill>
            <a:srgbClr val="544B9A"/>
          </a:solidFill>
          <a:ln>
            <a:solidFill>
              <a:srgbClr val="544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3725004" name="Textfeld 16"/>
          <p:cNvSpPr txBox="1"/>
          <p:nvPr/>
        </p:nvSpPr>
        <p:spPr bwMode="auto">
          <a:xfrm>
            <a:off x="961156" y="3292952"/>
            <a:ext cx="343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IBM Plex Sans"/>
              </a:rPr>
              <a:t>ChatGPT ist </a:t>
            </a:r>
            <a:r>
              <a:rPr lang="de-DE" b="1">
                <a:solidFill>
                  <a:schemeClr val="bg1"/>
                </a:solidFill>
                <a:latin typeface="IBM Plex Sans"/>
              </a:rPr>
              <a:t>keine Suchmaschine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892578920" name="Rechteck 17"/>
          <p:cNvSpPr/>
          <p:nvPr/>
        </p:nvSpPr>
        <p:spPr bwMode="auto">
          <a:xfrm>
            <a:off x="5931989" y="3319394"/>
            <a:ext cx="4272408" cy="598751"/>
          </a:xfrm>
          <a:prstGeom prst="rect">
            <a:avLst/>
          </a:prstGeom>
          <a:solidFill>
            <a:srgbClr val="544B9A"/>
          </a:solidFill>
          <a:ln>
            <a:solidFill>
              <a:srgbClr val="544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2790522" name="Rechteck 18"/>
          <p:cNvSpPr/>
          <p:nvPr/>
        </p:nvSpPr>
        <p:spPr bwMode="auto">
          <a:xfrm>
            <a:off x="5991380" y="3338210"/>
            <a:ext cx="378501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" b="1" u="sng">
                <a:solidFill>
                  <a:schemeClr val="bg1"/>
                </a:solidFill>
                <a:latin typeface="IBM Plex Sans"/>
              </a:rPr>
              <a:t>Textgenerator</a:t>
            </a:r>
            <a:r>
              <a:rPr lang="en">
                <a:solidFill>
                  <a:schemeClr val="bg1"/>
                </a:solidFill>
                <a:latin typeface="IBM Plex Sans"/>
              </a:rPr>
              <a:t> KEIN Wissensgenerator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19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61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58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716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716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72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72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33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4833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833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4833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4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48949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4894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4894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78308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7830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7830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5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25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25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279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279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31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31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31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31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31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31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33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3133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3133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3133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330247" grpId="0" build="p"/>
      <p:bldP spid="373133834" grpId="0" build="p"/>
      <p:bldP spid="1376582072" grpId="0" build="p"/>
      <p:bldP spid="1493199654" grpId="0" animBg="1"/>
      <p:bldP spid="1078308328" grpId="0" animBg="1"/>
      <p:bldP spid="397164613" grpId="0" animBg="1"/>
      <p:bldP spid="593725004" grpId="0"/>
      <p:bldP spid="1892578920" grpId="0" animBg="1"/>
      <p:bldP spid="4827905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110395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Grundlagen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 err="1"/>
              <a:t>Begriffe</a:t>
            </a:r>
            <a:br>
              <a:rPr lang="en-GB" dirty="0"/>
            </a:br>
            <a:r>
              <a:rPr lang="en-GB" sz="2800" dirty="0"/>
              <a:t>(Advanced-</a:t>
            </a:r>
            <a:r>
              <a:rPr lang="en-GB" sz="2800" dirty="0" err="1"/>
              <a:t>Variante</a:t>
            </a:r>
            <a:r>
              <a:rPr lang="en-GB" sz="2800" dirty="0"/>
              <a:t>)</a:t>
            </a:r>
            <a:endParaRPr sz="2800" dirty="0"/>
          </a:p>
        </p:txBody>
      </p:sp>
      <p:sp>
        <p:nvSpPr>
          <p:cNvPr id="1144831102" name="Textplatzhalter 4"/>
          <p:cNvSpPr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de-DE"/>
              <a:t>2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1405919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Definition KI und Teilgebiete der KI</a:t>
            </a:r>
            <a:endParaRPr/>
          </a:p>
          <a:p>
            <a:pPr>
              <a:defRPr/>
            </a:pPr>
            <a:r>
              <a:rPr lang="de-DE"/>
              <a:t>(Text)generative KI</a:t>
            </a:r>
            <a:endParaRPr/>
          </a:p>
          <a:p>
            <a:pPr>
              <a:defRPr/>
            </a:pPr>
            <a:r>
              <a:rPr lang="de-DE"/>
              <a:t>Large Language Modells</a:t>
            </a:r>
            <a:endParaRPr/>
          </a:p>
          <a:p>
            <a:pPr>
              <a:defRPr/>
            </a:pPr>
            <a:r>
              <a:rPr lang="de-DE"/>
              <a:t>Chatbots</a:t>
            </a:r>
            <a:endParaRPr/>
          </a:p>
          <a:p>
            <a:pPr>
              <a:defRPr/>
            </a:pPr>
            <a:r>
              <a:rPr lang="de-DE"/>
              <a:t>Limitationen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171647" name="Titel 1"/>
          <p:cNvSpPr>
            <a:spLocks noGrp="1"/>
          </p:cNvSpPr>
          <p:nvPr>
            <p:ph type="title"/>
          </p:nvPr>
        </p:nvSpPr>
        <p:spPr bwMode="auto">
          <a:xfrm>
            <a:off x="916858" y="2638192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Was ist Künstliche Intelligenz und wie funktioniert diese Technologie?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01550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Begrüßung </a:t>
            </a:r>
            <a:br>
              <a:rPr lang="de-DE"/>
            </a:br>
            <a:r>
              <a:rPr lang="de-DE"/>
              <a:t>&amp;</a:t>
            </a:r>
            <a:br>
              <a:rPr lang="de-DE"/>
            </a:br>
            <a:r>
              <a:rPr lang="de-DE"/>
              <a:t>interaktiver Einstieg</a:t>
            </a:r>
            <a:endParaRPr lang="en-GB"/>
          </a:p>
        </p:txBody>
      </p:sp>
      <p:sp>
        <p:nvSpPr>
          <p:cNvPr id="2133731748" name="Textplatzhalter 7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1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231885" name="Titel 1"/>
          <p:cNvSpPr>
            <a:spLocks noGrp="1"/>
          </p:cNvSpPr>
          <p:nvPr>
            <p:ph type="title"/>
          </p:nvPr>
        </p:nvSpPr>
        <p:spPr bwMode="auto">
          <a:xfrm>
            <a:off x="838200" y="490538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Bedeutung von Grundlagenwissen?</a:t>
            </a:r>
            <a:endParaRPr/>
          </a:p>
        </p:txBody>
      </p:sp>
      <p:sp>
        <p:nvSpPr>
          <p:cNvPr id="41344751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957966" y="1401417"/>
            <a:ext cx="10515599" cy="49099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200"/>
              </a:lnSpc>
              <a:buNone/>
              <a:defRPr/>
            </a:pPr>
            <a:r>
              <a:rPr lang="de-DE" sz="2800" dirty="0">
                <a:ea typeface="Calibri"/>
                <a:cs typeface="Times New Roman"/>
              </a:rPr>
              <a:t>Erst wenn Nutzende (…) verstanden haben,</a:t>
            </a:r>
            <a:endParaRPr dirty="0"/>
          </a:p>
          <a:p>
            <a:pPr>
              <a:lnSpc>
                <a:spcPts val="3200"/>
              </a:lnSpc>
              <a:spcAft>
                <a:spcPts val="600"/>
              </a:spcAft>
              <a:defRPr/>
            </a:pPr>
            <a:r>
              <a:rPr lang="de-DE" sz="2800" dirty="0">
                <a:ea typeface="Calibri"/>
                <a:cs typeface="Times New Roman"/>
              </a:rPr>
              <a:t>wie sprachgenerative </a:t>
            </a:r>
            <a:r>
              <a:rPr lang="de-DE" dirty="0">
                <a:ea typeface="Calibri"/>
                <a:cs typeface="Times New Roman"/>
              </a:rPr>
              <a:t>K</a:t>
            </a:r>
            <a:r>
              <a:rPr lang="de-DE" sz="2800" dirty="0">
                <a:ea typeface="Calibri"/>
                <a:cs typeface="Times New Roman"/>
              </a:rPr>
              <a:t>ünstliche Intelligenz trainiert wird, </a:t>
            </a:r>
            <a:endParaRPr dirty="0"/>
          </a:p>
          <a:p>
            <a:pPr>
              <a:lnSpc>
                <a:spcPts val="3200"/>
              </a:lnSpc>
              <a:spcAft>
                <a:spcPts val="600"/>
              </a:spcAft>
              <a:defRPr/>
            </a:pPr>
            <a:r>
              <a:rPr lang="de-DE" sz="2800" dirty="0">
                <a:ea typeface="Calibri"/>
                <a:cs typeface="Times New Roman"/>
              </a:rPr>
              <a:t>wie die automatisierte Textproduktion funktioniert, </a:t>
            </a:r>
            <a:endParaRPr dirty="0"/>
          </a:p>
          <a:p>
            <a:pPr>
              <a:lnSpc>
                <a:spcPts val="3200"/>
              </a:lnSpc>
              <a:spcAft>
                <a:spcPts val="600"/>
              </a:spcAft>
              <a:defRPr/>
            </a:pPr>
            <a:r>
              <a:rPr lang="de-DE" sz="2800" dirty="0">
                <a:ea typeface="Calibri"/>
                <a:cs typeface="Times New Roman"/>
              </a:rPr>
              <a:t>zu welchem Zweck </a:t>
            </a:r>
            <a:r>
              <a:rPr lang="de-DE" dirty="0">
                <a:ea typeface="Calibri"/>
                <a:cs typeface="Times New Roman"/>
              </a:rPr>
              <a:t>sprachgenerative Künstliche Intelligenz entwickelt </a:t>
            </a:r>
            <a:r>
              <a:rPr lang="de-DE" sz="2800" dirty="0">
                <a:ea typeface="Calibri"/>
                <a:cs typeface="Times New Roman"/>
              </a:rPr>
              <a:t>wurde und </a:t>
            </a:r>
            <a:endParaRPr dirty="0"/>
          </a:p>
          <a:p>
            <a:pPr>
              <a:lnSpc>
                <a:spcPts val="3200"/>
              </a:lnSpc>
              <a:spcAft>
                <a:spcPts val="600"/>
              </a:spcAft>
              <a:defRPr/>
            </a:pPr>
            <a:r>
              <a:rPr lang="de-DE" sz="2800" dirty="0">
                <a:ea typeface="Calibri"/>
                <a:cs typeface="Times New Roman"/>
              </a:rPr>
              <a:t>welche Rolle die Qualität der Eingaben für das Antwortverhalten spielt, </a:t>
            </a:r>
            <a:endParaRPr dirty="0"/>
          </a:p>
          <a:p>
            <a:pPr marL="0" indent="0">
              <a:lnSpc>
                <a:spcPts val="3200"/>
              </a:lnSpc>
              <a:buNone/>
              <a:defRPr/>
            </a:pPr>
            <a:r>
              <a:rPr lang="de-DE" sz="2800" dirty="0">
                <a:ea typeface="Calibri"/>
                <a:cs typeface="Times New Roman"/>
              </a:rPr>
              <a:t>können sie eine kompetente Einordnung der durch generative KI-Systeme gelieferten Informationen vornehmen und diese für das eigene Lernen produktiv nutzen.</a:t>
            </a:r>
            <a:endParaRPr dirty="0"/>
          </a:p>
          <a:p>
            <a:pPr marL="0" indent="0">
              <a:buNone/>
              <a:defRPr/>
            </a:pPr>
            <a:r>
              <a:rPr lang="de-DE" sz="1300" dirty="0">
                <a:ea typeface="Calibri"/>
                <a:cs typeface="Times New Roman"/>
              </a:rPr>
              <a:t>In Anlehnung an: Large Language Models und ihre Potenziale im Bildungssystem, Impulspapier der Ständigen Wissenschaftlichen Kommission</a:t>
            </a:r>
            <a:endParaRPr sz="1300" dirty="0"/>
          </a:p>
          <a:p>
            <a:pPr marL="0" indent="0">
              <a:buNone/>
              <a:defRPr/>
            </a:pPr>
            <a:r>
              <a:rPr lang="de-DE" sz="1300" dirty="0">
                <a:ea typeface="Calibri"/>
                <a:cs typeface="Times New Roman"/>
              </a:rPr>
              <a:t>der Kultusministerkonferenz</a:t>
            </a:r>
            <a:r>
              <a:rPr lang="de-DE" sz="1300" dirty="0">
                <a:cs typeface="Times New Roman"/>
              </a:rPr>
              <a:t> (SWK), 2023, S.13, </a:t>
            </a:r>
            <a:r>
              <a:rPr lang="de-DE" sz="1300" u="sng" dirty="0">
                <a:cs typeface="Times New Roman"/>
                <a:hlinkClick r:id="rId3" tooltip="https://www.kmk.org/fileadmin/Dateien/pdf/KMK/SWK/2024/SWK-2024-Impulspapier_LargeLanguageModels.pdf"/>
              </a:rPr>
              <a:t>https://www.kmk.org/fileadmin/Dateien/pdf/KMK/SWK/2024/SWK-2024-Impulspapier_LargeLanguageModels.pdf</a:t>
            </a:r>
            <a:endParaRPr lang="de-DE" sz="1300" dirty="0">
              <a:cs typeface="Times New Roman"/>
            </a:endParaRPr>
          </a:p>
          <a:p>
            <a:pPr marL="0" indent="0">
              <a:buNone/>
              <a:defRPr/>
            </a:pPr>
            <a:endParaRPr lang="de-DE" sz="1000" dirty="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783720" name="Titel 1"/>
          <p:cNvSpPr>
            <a:spLocks noGrp="1"/>
          </p:cNvSpPr>
          <p:nvPr>
            <p:ph type="title"/>
          </p:nvPr>
        </p:nvSpPr>
        <p:spPr bwMode="auto">
          <a:xfrm>
            <a:off x="838200" y="357186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Teilgebiete der künstlichen Intelligenz</a:t>
            </a:r>
            <a:endParaRPr/>
          </a:p>
        </p:txBody>
      </p:sp>
      <p:sp>
        <p:nvSpPr>
          <p:cNvPr id="152640849" name="Rechteck 15"/>
          <p:cNvSpPr/>
          <p:nvPr/>
        </p:nvSpPr>
        <p:spPr bwMode="auto">
          <a:xfrm>
            <a:off x="388883" y="1294841"/>
            <a:ext cx="5390021" cy="47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6955934" name="Ellipse 16"/>
          <p:cNvSpPr/>
          <p:nvPr/>
        </p:nvSpPr>
        <p:spPr bwMode="auto">
          <a:xfrm>
            <a:off x="1206910" y="1751169"/>
            <a:ext cx="4298560" cy="425003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9160138" name="Ellipse 17"/>
          <p:cNvSpPr/>
          <p:nvPr/>
        </p:nvSpPr>
        <p:spPr bwMode="auto">
          <a:xfrm>
            <a:off x="1673808" y="2660339"/>
            <a:ext cx="3364763" cy="33408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8749305" name="Ellipse 18"/>
          <p:cNvSpPr/>
          <p:nvPr/>
        </p:nvSpPr>
        <p:spPr bwMode="auto">
          <a:xfrm>
            <a:off x="2081539" y="3574495"/>
            <a:ext cx="2549299" cy="24267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1242831" name="Ellipse 19"/>
          <p:cNvSpPr/>
          <p:nvPr/>
        </p:nvSpPr>
        <p:spPr bwMode="auto">
          <a:xfrm>
            <a:off x="2644789" y="4499978"/>
            <a:ext cx="1479666" cy="15012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4950212" name="Textfeld 20"/>
          <p:cNvSpPr txBox="1"/>
          <p:nvPr/>
        </p:nvSpPr>
        <p:spPr bwMode="auto">
          <a:xfrm>
            <a:off x="2878060" y="4649347"/>
            <a:ext cx="1088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/>
              <a:t>Generative KI</a:t>
            </a:r>
            <a:endParaRPr/>
          </a:p>
        </p:txBody>
      </p:sp>
      <p:sp>
        <p:nvSpPr>
          <p:cNvPr id="946201726" name="Textfeld 21"/>
          <p:cNvSpPr txBox="1"/>
          <p:nvPr/>
        </p:nvSpPr>
        <p:spPr bwMode="auto">
          <a:xfrm>
            <a:off x="2644789" y="3893779"/>
            <a:ext cx="141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/>
              <a:t>Deep Learning (DL)</a:t>
            </a:r>
            <a:endParaRPr/>
          </a:p>
        </p:txBody>
      </p:sp>
      <p:sp>
        <p:nvSpPr>
          <p:cNvPr id="1182242100" name="Textfeld 22"/>
          <p:cNvSpPr txBox="1"/>
          <p:nvPr/>
        </p:nvSpPr>
        <p:spPr bwMode="auto">
          <a:xfrm>
            <a:off x="2521201" y="3070743"/>
            <a:ext cx="1837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/>
              <a:t>Maschinelles Lernen (ML)</a:t>
            </a:r>
            <a:endParaRPr/>
          </a:p>
        </p:txBody>
      </p:sp>
      <p:sp>
        <p:nvSpPr>
          <p:cNvPr id="1661068622" name="Textfeld 23"/>
          <p:cNvSpPr txBox="1"/>
          <p:nvPr/>
        </p:nvSpPr>
        <p:spPr bwMode="auto">
          <a:xfrm>
            <a:off x="2466618" y="1993473"/>
            <a:ext cx="181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/>
              <a:t>Künstliche Intelligenz (KI)</a:t>
            </a:r>
            <a:endParaRPr/>
          </a:p>
        </p:txBody>
      </p:sp>
      <p:grpSp>
        <p:nvGrpSpPr>
          <p:cNvPr id="1535898533" name="Gruppieren 26"/>
          <p:cNvGrpSpPr/>
          <p:nvPr/>
        </p:nvGrpSpPr>
        <p:grpSpPr bwMode="auto">
          <a:xfrm>
            <a:off x="2940105" y="5093068"/>
            <a:ext cx="920456" cy="908132"/>
            <a:chOff x="11149531" y="2073273"/>
            <a:chExt cx="920456" cy="908132"/>
          </a:xfrm>
        </p:grpSpPr>
        <p:sp>
          <p:nvSpPr>
            <p:cNvPr id="25" name="Ellipse 24"/>
            <p:cNvSpPr/>
            <p:nvPr/>
          </p:nvSpPr>
          <p:spPr bwMode="auto">
            <a:xfrm>
              <a:off x="11149531" y="2073273"/>
              <a:ext cx="911091" cy="9081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 bwMode="auto">
            <a:xfrm>
              <a:off x="11158898" y="2263924"/>
              <a:ext cx="911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200" b="1">
                  <a:solidFill>
                    <a:schemeClr val="bg1"/>
                  </a:solidFill>
                </a:rPr>
                <a:t>Text-generative KI</a:t>
              </a:r>
              <a:endParaRPr/>
            </a:p>
          </p:txBody>
        </p:sp>
      </p:grpSp>
      <p:sp>
        <p:nvSpPr>
          <p:cNvPr id="2077335581" name="Textfeld 30"/>
          <p:cNvSpPr txBox="1"/>
          <p:nvPr/>
        </p:nvSpPr>
        <p:spPr bwMode="auto">
          <a:xfrm>
            <a:off x="6095999" y="1294841"/>
            <a:ext cx="5716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/>
              <a:t>KI: </a:t>
            </a:r>
            <a:r>
              <a:rPr lang="de-DE" dirty="0"/>
              <a:t>maschinengestützte Systeme, die aus Trainingsdaten ableiten, wie sie Vorhersagen, Inhalte, Empfehlungen oder Entscheidungen erzeugen können</a:t>
            </a:r>
            <a:endParaRPr dirty="0"/>
          </a:p>
          <a:p>
            <a:pPr>
              <a:defRPr/>
            </a:pPr>
            <a:r>
              <a:rPr lang="de-DE" b="1" dirty="0"/>
              <a:t>Maschinelles Lernen (</a:t>
            </a:r>
            <a:r>
              <a:rPr lang="de-DE" b="1" dirty="0" err="1"/>
              <a:t>Machine</a:t>
            </a:r>
            <a:r>
              <a:rPr lang="de-DE" b="1" dirty="0"/>
              <a:t>-Learning, ML): </a:t>
            </a:r>
            <a:br>
              <a:rPr lang="de-DE" b="1" dirty="0"/>
            </a:br>
            <a:r>
              <a:rPr lang="de-DE" dirty="0"/>
              <a:t>Algorithmen, mit denen Maschinen/Computer selbständig </a:t>
            </a:r>
            <a:endParaRPr dirty="0"/>
          </a:p>
          <a:p>
            <a:pPr>
              <a:defRPr/>
            </a:pPr>
            <a:r>
              <a:rPr lang="de-DE" dirty="0"/>
              <a:t>aus Beispielen lernen können</a:t>
            </a:r>
            <a:endParaRPr dirty="0"/>
          </a:p>
          <a:p>
            <a:pPr>
              <a:defRPr/>
            </a:pPr>
            <a:r>
              <a:rPr lang="de-DE" b="1" dirty="0"/>
              <a:t>Deep Learning: </a:t>
            </a:r>
            <a:br>
              <a:rPr lang="de-DE" b="1" dirty="0"/>
            </a:br>
            <a:r>
              <a:rPr lang="de-DE" dirty="0"/>
              <a:t>Teilbereich des Maschinellen Lernens, in dem spezielle </a:t>
            </a:r>
            <a:br>
              <a:rPr lang="de-DE" dirty="0"/>
            </a:br>
            <a:r>
              <a:rPr lang="de-DE" dirty="0"/>
              <a:t>Systeme (künstliche neuronale Netze) aus riesigen </a:t>
            </a:r>
            <a:endParaRPr dirty="0"/>
          </a:p>
          <a:p>
            <a:pPr>
              <a:defRPr/>
            </a:pPr>
            <a:r>
              <a:rPr lang="de-DE" dirty="0"/>
              <a:t>Datenmengen selbständig lernen können</a:t>
            </a:r>
            <a:endParaRPr dirty="0"/>
          </a:p>
          <a:p>
            <a:pPr>
              <a:defRPr/>
            </a:pPr>
            <a:r>
              <a:rPr lang="de-DE" b="1" dirty="0"/>
              <a:t>Generative KI-Systeme:</a:t>
            </a:r>
            <a:endParaRPr dirty="0"/>
          </a:p>
          <a:p>
            <a:pPr>
              <a:defRPr/>
            </a:pPr>
            <a:r>
              <a:rPr lang="de-DE" dirty="0"/>
              <a:t>Lernen aus Trainingsdaten Muster, </a:t>
            </a:r>
            <a:endParaRPr dirty="0"/>
          </a:p>
          <a:p>
            <a:pPr>
              <a:defRPr/>
            </a:pPr>
            <a:r>
              <a:rPr lang="de-DE" dirty="0"/>
              <a:t>anhand derer sie verschiedene Arten von neuen </a:t>
            </a:r>
            <a:endParaRPr dirty="0"/>
          </a:p>
          <a:p>
            <a:pPr>
              <a:defRPr/>
            </a:pPr>
            <a:r>
              <a:rPr lang="de-DE" dirty="0"/>
              <a:t>Inhalten selbständig erzeugen (generieren) können</a:t>
            </a:r>
            <a:endParaRPr dirty="0"/>
          </a:p>
          <a:p>
            <a:pPr>
              <a:defRPr/>
            </a:pPr>
            <a:r>
              <a:rPr lang="de-DE" b="1" dirty="0"/>
              <a:t>Textgenerierende KI: </a:t>
            </a:r>
            <a:br>
              <a:rPr lang="de-DE" b="1" dirty="0"/>
            </a:br>
            <a:r>
              <a:rPr lang="de-DE" dirty="0"/>
              <a:t>Tools wie ChatGPT oder DeepL, die auf die Erzeugung </a:t>
            </a:r>
            <a:br>
              <a:rPr lang="de-DE" dirty="0"/>
            </a:br>
            <a:r>
              <a:rPr lang="de-DE" dirty="0"/>
              <a:t>menschenähnlicher Texte/Dialoge ausgerichtet wurden</a:t>
            </a:r>
            <a:endParaRPr dirty="0"/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BA237A1F-4849-B6C8-024B-738A0AA76FC2}"/>
              </a:ext>
            </a:extLst>
          </p:cNvPr>
          <p:cNvSpPr txBox="1"/>
          <p:nvPr/>
        </p:nvSpPr>
        <p:spPr bwMode="auto">
          <a:xfrm>
            <a:off x="277213" y="5978758"/>
            <a:ext cx="623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800" dirty="0">
                <a:solidFill>
                  <a:srgbClr val="000000"/>
                </a:solidFill>
                <a:latin typeface="Arial"/>
              </a:rPr>
              <a:t>Eigene Darstellung in Anlehnung an: Steinke, Charlotte und Otto, Christina (2025): </a:t>
            </a:r>
            <a:r>
              <a:rPr lang="de-DE" sz="800" dirty="0" err="1">
                <a:solidFill>
                  <a:srgbClr val="000000"/>
                </a:solidFill>
                <a:latin typeface="Arial"/>
              </a:rPr>
              <a:t>genKI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-Führerschein. ChatGPT und Co. im Studium sicher einsetzen. Ein </a:t>
            </a:r>
            <a:r>
              <a:rPr lang="de-DE" sz="800" dirty="0" err="1">
                <a:solidFill>
                  <a:srgbClr val="000000"/>
                </a:solidFill>
                <a:latin typeface="Arial"/>
              </a:rPr>
              <a:t>Moodle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-Selbstlernkurs.  Stabsstelle Digitale Universität der Universität Jena / eTeach-Netzwerk Thüringen. Verfügbar unter: </a:t>
            </a:r>
            <a:r>
              <a:rPr lang="de-DE" sz="800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https://www.eteach-thueringen.de/gpp/lehrkonzept/gen-ki-fuehrerschein/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3254418" name="Titel 1"/>
          <p:cNvSpPr>
            <a:spLocks noGrp="1"/>
          </p:cNvSpPr>
          <p:nvPr>
            <p:ph type="title"/>
          </p:nvPr>
        </p:nvSpPr>
        <p:spPr bwMode="auto">
          <a:xfrm>
            <a:off x="838198" y="566530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Was ist textgenerative KI?</a:t>
            </a:r>
            <a:endParaRPr/>
          </a:p>
        </p:txBody>
      </p:sp>
      <p:sp>
        <p:nvSpPr>
          <p:cNvPr id="909134685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38198" y="1560443"/>
            <a:ext cx="10515599" cy="4731027"/>
          </a:xfrm>
        </p:spPr>
        <p:txBody>
          <a:bodyPr>
            <a:normAutofit fontScale="92500"/>
          </a:bodyPr>
          <a:lstStyle/>
          <a:p>
            <a:pPr>
              <a:lnSpc>
                <a:spcPct val="114999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de-DE" sz="2400" b="1" dirty="0">
                <a:ea typeface="Aptos"/>
                <a:cs typeface="Times New Roman"/>
              </a:rPr>
              <a:t>Textgenerierende KI: </a:t>
            </a:r>
            <a:r>
              <a:rPr lang="de-DE" sz="2400" dirty="0">
                <a:ea typeface="Aptos"/>
                <a:cs typeface="Times New Roman"/>
              </a:rPr>
              <a:t>Generative KI-Modelle/System (Deep Learning-Modelle), die speziell für die Generierung von Textinhalten trainiert wurden. Sie basieren auf sogenannten großen Sprachmodellen (Large Language Models (LLMs).</a:t>
            </a:r>
            <a:endParaRPr dirty="0"/>
          </a:p>
          <a:p>
            <a:pPr lvl="1">
              <a:lnSpc>
                <a:spcPct val="114999"/>
              </a:lnSpc>
              <a:spcAft>
                <a:spcPts val="800"/>
              </a:spcAft>
              <a:defRPr/>
            </a:pPr>
            <a:r>
              <a:rPr lang="de-DE" sz="2000" b="1" dirty="0">
                <a:ea typeface="Calibri"/>
                <a:cs typeface="Times New Roman"/>
              </a:rPr>
              <a:t>Groß/Large</a:t>
            </a:r>
            <a:r>
              <a:rPr lang="de-DE" sz="2000" dirty="0">
                <a:ea typeface="Calibri"/>
                <a:cs typeface="Times New Roman"/>
              </a:rPr>
              <a:t> = weil sie aus riesigen künstlichen neuronalen Netzen bestehen</a:t>
            </a:r>
            <a:endParaRPr lang="de-DE" sz="2000" dirty="0">
              <a:ea typeface="Aptos"/>
              <a:cs typeface="Times New Roman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2000" b="1" dirty="0">
                <a:ea typeface="Calibri"/>
                <a:cs typeface="Times New Roman"/>
              </a:rPr>
              <a:t>Language</a:t>
            </a:r>
            <a:r>
              <a:rPr lang="de-DE" sz="2000" dirty="0">
                <a:ea typeface="Calibri"/>
                <a:cs typeface="Times New Roman"/>
              </a:rPr>
              <a:t>: Die Trainingsdaten sind im Internet frei verfügbare Textdokumente (Webseiten, digitalisierte Bücher, komplette Wikipedia, </a:t>
            </a:r>
            <a:r>
              <a:rPr lang="de-DE" sz="2000" dirty="0" err="1">
                <a:ea typeface="Calibri"/>
                <a:cs typeface="Times New Roman"/>
              </a:rPr>
              <a:t>Social</a:t>
            </a:r>
            <a:r>
              <a:rPr lang="de-DE" sz="2000" dirty="0">
                <a:ea typeface="Calibri"/>
                <a:cs typeface="Times New Roman"/>
              </a:rPr>
              <a:t>-Media-Seiten, …) in natürlicher Sprache</a:t>
            </a:r>
            <a:endParaRPr dirty="0"/>
          </a:p>
          <a:p>
            <a:pPr>
              <a:lnSpc>
                <a:spcPct val="114999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de-DE" sz="2400" dirty="0">
                <a:ea typeface="Aptos"/>
                <a:cs typeface="Times New Roman"/>
              </a:rPr>
              <a:t>Die Modelle lernen in einem rechenintensiven Prozess die Zusammenhänge der Sprache, sie erkennen sprachliche Muster und berechnen, mit welcher Wahrscheinlichkeit ein Wort auf ein anderes folgt. </a:t>
            </a:r>
            <a:endParaRPr dirty="0"/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ea typeface="Aptos"/>
                <a:cs typeface="Times New Roman"/>
              </a:rPr>
              <a:t>Sie sind computerlinguistische Wahrscheinlichkeitsmodelle, keine Wissensmodelle! </a:t>
            </a:r>
            <a:endParaRPr lang="de-DE" sz="2400" dirty="0">
              <a:ea typeface="Aptos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endParaRPr lang="de-DE" sz="1800" dirty="0">
              <a:latin typeface="Aptos"/>
              <a:ea typeface="Aptos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401765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Token und </a:t>
            </a:r>
            <a:r>
              <a:rPr lang="de-DE" dirty="0" err="1"/>
              <a:t>Embeddings</a:t>
            </a:r>
            <a:endParaRPr lang="de-DE" dirty="0"/>
          </a:p>
        </p:txBody>
      </p:sp>
      <p:grpSp>
        <p:nvGrpSpPr>
          <p:cNvPr id="1199899464" name="Gruppieren 2"/>
          <p:cNvGrpSpPr/>
          <p:nvPr/>
        </p:nvGrpSpPr>
        <p:grpSpPr bwMode="auto">
          <a:xfrm>
            <a:off x="3778222" y="1719502"/>
            <a:ext cx="8043929" cy="1750547"/>
            <a:chOff x="2056233" y="4877621"/>
            <a:chExt cx="8043929" cy="1750547"/>
          </a:xfrm>
        </p:grpSpPr>
        <p:grpSp>
          <p:nvGrpSpPr>
            <p:cNvPr id="4" name="Gruppieren 3"/>
            <p:cNvGrpSpPr/>
            <p:nvPr/>
          </p:nvGrpSpPr>
          <p:grpSpPr bwMode="auto">
            <a:xfrm>
              <a:off x="2056233" y="4877621"/>
              <a:ext cx="8043929" cy="1750547"/>
              <a:chOff x="614631" y="4681115"/>
              <a:chExt cx="8043929" cy="1750547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 rotWithShape="1">
              <a:blip r:embed="rId3"/>
              <a:srcRect b="50000"/>
              <a:stretch/>
            </p:blipFill>
            <p:spPr bwMode="auto">
              <a:xfrm>
                <a:off x="614631" y="4681115"/>
                <a:ext cx="7730127" cy="151409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Textfeld 9"/>
              <p:cNvSpPr txBox="1"/>
              <p:nvPr/>
            </p:nvSpPr>
            <p:spPr bwMode="auto">
              <a:xfrm>
                <a:off x="5429200" y="4990111"/>
                <a:ext cx="2600879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de-DE" sz="1200" b="1" i="1">
                    <a:solidFill>
                      <a:srgbClr val="148E52"/>
                    </a:solidFill>
                    <a:latin typeface="var(--font-family-body)"/>
                  </a:rPr>
                  <a:t>Faustregel:</a:t>
                </a:r>
                <a:endParaRPr lang="de-DE" sz="1200" b="0" i="0">
                  <a:solidFill>
                    <a:srgbClr val="000000"/>
                  </a:solidFill>
                  <a:latin typeface="merriweather"/>
                </a:endParaRPr>
              </a:p>
              <a:p>
                <a:pPr algn="just">
                  <a:defRPr/>
                </a:pPr>
                <a:r>
                  <a:rPr lang="de-DE" sz="1200" b="0" i="1">
                    <a:solidFill>
                      <a:srgbClr val="000000"/>
                    </a:solidFill>
                    <a:latin typeface="var(--font-family-body)"/>
                  </a:rPr>
                  <a:t>Deutsch: 1 Wort ≈ 1,8 Token / </a:t>
                </a:r>
                <a:br>
                  <a:rPr lang="de-DE" sz="1200" b="0" i="1">
                    <a:solidFill>
                      <a:srgbClr val="000000"/>
                    </a:solidFill>
                    <a:latin typeface="var(--font-family-body)"/>
                  </a:rPr>
                </a:br>
                <a:r>
                  <a:rPr lang="de-DE" sz="1200" b="0" i="1">
                    <a:solidFill>
                      <a:srgbClr val="000000"/>
                    </a:solidFill>
                    <a:latin typeface="var(--font-family-body)"/>
                  </a:rPr>
                  <a:t>1000 Token ≈ 560 Wörter </a:t>
                </a:r>
                <a:endParaRPr lang="de-DE" sz="1200" b="0" i="0">
                  <a:solidFill>
                    <a:srgbClr val="000000"/>
                  </a:solidFill>
                  <a:latin typeface="var(--font-family-body)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 bwMode="auto">
              <a:xfrm>
                <a:off x="614631" y="6216218"/>
                <a:ext cx="80439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800"/>
                  <a:t>Eigene Darstellung unter Verwendung eines Screenshot Tokenizer von ChatGPT (</a:t>
                </a:r>
                <a:r>
                  <a:rPr lang="de-DE" sz="800" u="sng">
                    <a:hlinkClick r:id="rId4"/>
                  </a:rPr>
                  <a:t>https://platform.openai.com/tokenizer</a:t>
                </a:r>
                <a:r>
                  <a:rPr lang="de-DE" sz="800"/>
                  <a:t> )</a:t>
                </a:r>
                <a:endParaRPr/>
              </a:p>
            </p:txBody>
          </p:sp>
        </p:grpSp>
        <p:sp>
          <p:nvSpPr>
            <p:cNvPr id="5" name="Eckige Klammer rechts 4"/>
            <p:cNvSpPr/>
            <p:nvPr/>
          </p:nvSpPr>
          <p:spPr bwMode="auto">
            <a:xfrm>
              <a:off x="5399710" y="4913395"/>
              <a:ext cx="95250" cy="880934"/>
            </a:xfrm>
            <a:prstGeom prst="rightBracket">
              <a:avLst>
                <a:gd name="adj" fmla="val 833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 bwMode="auto">
            <a:xfrm>
              <a:off x="4981894" y="4887132"/>
              <a:ext cx="475859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000"/>
                <a:t>0,5</a:t>
              </a:r>
              <a:endParaRPr/>
            </a:p>
            <a:p>
              <a:pPr>
                <a:defRPr/>
              </a:pPr>
              <a:r>
                <a:rPr lang="de-DE" sz="1000"/>
                <a:t>0,016</a:t>
              </a:r>
              <a:endParaRPr/>
            </a:p>
            <a:p>
              <a:pPr>
                <a:defRPr/>
              </a:pPr>
              <a:r>
                <a:rPr lang="de-DE" sz="1000"/>
                <a:t>0,08</a:t>
              </a:r>
              <a:endParaRPr/>
            </a:p>
            <a:p>
              <a:pPr>
                <a:defRPr/>
              </a:pPr>
              <a:r>
                <a:rPr lang="de-DE" sz="1000"/>
                <a:t>0,99</a:t>
              </a:r>
              <a:endParaRPr/>
            </a:p>
            <a:p>
              <a:pPr>
                <a:defRPr/>
              </a:pPr>
              <a:r>
                <a:rPr lang="de-DE" sz="1000"/>
                <a:t>…</a:t>
              </a:r>
              <a:endParaRPr/>
            </a:p>
          </p:txBody>
        </p:sp>
        <p:sp>
          <p:nvSpPr>
            <p:cNvPr id="7" name="Eckige Klammer rechts 6"/>
            <p:cNvSpPr/>
            <p:nvPr/>
          </p:nvSpPr>
          <p:spPr bwMode="auto">
            <a:xfrm rot="10800000">
              <a:off x="5032200" y="4912371"/>
              <a:ext cx="95250" cy="880934"/>
            </a:xfrm>
            <a:prstGeom prst="rightBracket">
              <a:avLst>
                <a:gd name="adj" fmla="val 833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 bwMode="auto">
            <a:xfrm>
              <a:off x="5425202" y="4934406"/>
              <a:ext cx="9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/>
                <a:t>Vektor</a:t>
              </a:r>
              <a:endParaRPr/>
            </a:p>
          </p:txBody>
        </p:sp>
      </p:grpSp>
      <p:grpSp>
        <p:nvGrpSpPr>
          <p:cNvPr id="668566840" name="Gruppieren 29"/>
          <p:cNvGrpSpPr/>
          <p:nvPr/>
        </p:nvGrpSpPr>
        <p:grpSpPr bwMode="auto">
          <a:xfrm>
            <a:off x="544722" y="2995647"/>
            <a:ext cx="3594775" cy="3304135"/>
            <a:chOff x="-231346" y="968188"/>
            <a:chExt cx="6664115" cy="5086830"/>
          </a:xfrm>
        </p:grpSpPr>
        <p:cxnSp>
          <p:nvCxnSpPr>
            <p:cNvPr id="31" name="Gerade Verbindung mit Pfeil 30"/>
            <p:cNvCxnSpPr/>
            <p:nvPr/>
          </p:nvCxnSpPr>
          <p:spPr bwMode="auto">
            <a:xfrm flipV="1">
              <a:off x="1636699" y="968188"/>
              <a:ext cx="0" cy="4203167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 bwMode="auto">
            <a:xfrm>
              <a:off x="1636699" y="5171355"/>
              <a:ext cx="4126326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 bwMode="auto">
            <a:xfrm flipV="1">
              <a:off x="1636698" y="1790380"/>
              <a:ext cx="941294" cy="338097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 bwMode="auto">
            <a:xfrm flipV="1">
              <a:off x="1636698" y="2581835"/>
              <a:ext cx="1882589" cy="258951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 bwMode="auto">
            <a:xfrm flipV="1">
              <a:off x="1648224" y="4233902"/>
              <a:ext cx="2758570" cy="93745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 bwMode="auto">
            <a:xfrm>
              <a:off x="1636698" y="5171354"/>
              <a:ext cx="1198710" cy="88366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 flipH="1">
              <a:off x="-231346" y="5171352"/>
              <a:ext cx="1878946" cy="66787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 bwMode="auto">
            <a:xfrm>
              <a:off x="-58585" y="4567858"/>
              <a:ext cx="1344678" cy="67427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/>
                <a:t>Bank</a:t>
              </a:r>
              <a:endParaRPr/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3237434" y="3701784"/>
              <a:ext cx="1403717" cy="5321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 dirty="0"/>
                <a:t>Katze</a:t>
              </a:r>
              <a:endParaRPr dirty="0"/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4369859" y="4084644"/>
              <a:ext cx="1403717" cy="5321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 dirty="0"/>
                <a:t>Hund</a:t>
              </a:r>
              <a:endParaRPr dirty="0"/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4369858" y="3033915"/>
              <a:ext cx="1191025" cy="5321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 dirty="0"/>
                <a:t>Fell</a:t>
              </a:r>
              <a:endParaRPr dirty="0"/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4369860" y="3621388"/>
              <a:ext cx="2062909" cy="5321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 dirty="0"/>
                <a:t>Haustier</a:t>
              </a:r>
              <a:endParaRPr dirty="0"/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2636420" y="3189381"/>
              <a:ext cx="1403717" cy="5321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200" dirty="0"/>
                <a:t>Tiger</a:t>
              </a:r>
              <a:endParaRPr dirty="0"/>
            </a:p>
          </p:txBody>
        </p:sp>
      </p:grpSp>
      <p:sp>
        <p:nvSpPr>
          <p:cNvPr id="2027742457" name="Textfeld 43"/>
          <p:cNvSpPr txBox="1"/>
          <p:nvPr/>
        </p:nvSpPr>
        <p:spPr bwMode="auto">
          <a:xfrm>
            <a:off x="399936" y="6404268"/>
            <a:ext cx="20265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/>
              <a:t>Abbildung: Vektorraum (eigene Darstellung)</a:t>
            </a: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354E44-67D8-4B5B-2C46-33539032833C}"/>
              </a:ext>
            </a:extLst>
          </p:cNvPr>
          <p:cNvSpPr txBox="1"/>
          <p:nvPr/>
        </p:nvSpPr>
        <p:spPr>
          <a:xfrm>
            <a:off x="5035550" y="4043787"/>
            <a:ext cx="661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Wörter/Sätze werden in viele kleine Einheiten zerlegt (Token).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Token werden in Vektoren umgewandelt.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Vektoren beschreiben ein Wort auf vielen Dimensionen.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Wörter mit ähnlicher Bedeutung liegen in diesem multidimensionalen Vektorraum nah beieinander.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35730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Aufbau und </a:t>
            </a:r>
            <a:r>
              <a:rPr lang="de-DE" dirty="0" err="1"/>
              <a:t>Pre</a:t>
            </a:r>
            <a:r>
              <a:rPr lang="de-DE" dirty="0"/>
              <a:t>-Training von Sprachmodelle</a:t>
            </a:r>
            <a:endParaRPr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4011CD0-EBBE-7E27-9898-82393450A724}"/>
              </a:ext>
            </a:extLst>
          </p:cNvPr>
          <p:cNvGrpSpPr/>
          <p:nvPr/>
        </p:nvGrpSpPr>
        <p:grpSpPr>
          <a:xfrm>
            <a:off x="528524" y="2285097"/>
            <a:ext cx="11280282" cy="3533466"/>
            <a:chOff x="528524" y="2285097"/>
            <a:chExt cx="11280282" cy="3533466"/>
          </a:xfrm>
        </p:grpSpPr>
        <p:grpSp>
          <p:nvGrpSpPr>
            <p:cNvPr id="1064509239" name="Gruppieren 4"/>
            <p:cNvGrpSpPr/>
            <p:nvPr/>
          </p:nvGrpSpPr>
          <p:grpSpPr bwMode="auto">
            <a:xfrm>
              <a:off x="528524" y="2285097"/>
              <a:ext cx="11280282" cy="3533466"/>
              <a:chOff x="459368" y="1796040"/>
              <a:chExt cx="10869127" cy="3126136"/>
            </a:xfrm>
          </p:grpSpPr>
          <p:pic>
            <p:nvPicPr>
              <p:cNvPr id="17" name="Grafik 16" descr="Dokument Silhouette"/>
              <p:cNvPicPr>
                <a:picLocks noChangeAspect="1"/>
              </p:cNvPicPr>
              <p:nvPr/>
            </p:nvPicPr>
            <p:blipFill rotWithShape="1">
              <a:blip r:embed="rId3"/>
              <a:stretch/>
            </p:blipFill>
            <p:spPr bwMode="auto">
              <a:xfrm>
                <a:off x="1540829" y="25476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" name="Textfeld 3"/>
              <p:cNvSpPr txBox="1"/>
              <p:nvPr/>
            </p:nvSpPr>
            <p:spPr bwMode="auto">
              <a:xfrm>
                <a:off x="700063" y="3487001"/>
                <a:ext cx="2603911" cy="517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600"/>
                  <a:t>Trainingsdaten: in Token zerlegte Textsammlungen </a:t>
                </a:r>
                <a:endParaRPr/>
              </a:p>
            </p:txBody>
          </p:sp>
          <p:sp>
            <p:nvSpPr>
              <p:cNvPr id="20" name="Pfeil: nach rechts 19"/>
              <p:cNvSpPr/>
              <p:nvPr/>
            </p:nvSpPr>
            <p:spPr bwMode="auto">
              <a:xfrm>
                <a:off x="9014395" y="2819539"/>
                <a:ext cx="533957" cy="36497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44B9A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32" name="Gruppieren 31"/>
              <p:cNvGrpSpPr/>
              <p:nvPr/>
            </p:nvGrpSpPr>
            <p:grpSpPr bwMode="auto">
              <a:xfrm>
                <a:off x="3219616" y="2234451"/>
                <a:ext cx="4143938" cy="2687725"/>
                <a:chOff x="3446357" y="2013165"/>
                <a:chExt cx="3857158" cy="2402032"/>
              </a:xfrm>
            </p:grpSpPr>
            <p:grpSp>
              <p:nvGrpSpPr>
                <p:cNvPr id="18" name="Gruppieren 17"/>
                <p:cNvGrpSpPr/>
                <p:nvPr/>
              </p:nvGrpSpPr>
              <p:grpSpPr bwMode="auto">
                <a:xfrm>
                  <a:off x="3446357" y="2013165"/>
                  <a:ext cx="3857158" cy="2402032"/>
                  <a:chOff x="1931256" y="2315932"/>
                  <a:chExt cx="3857158" cy="2402032"/>
                </a:xfrm>
              </p:grpSpPr>
              <p:pic>
                <p:nvPicPr>
                  <p:cNvPr id="14" name="Grafik 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tretch/>
                </p:blipFill>
                <p:spPr bwMode="auto">
                  <a:xfrm>
                    <a:off x="1931256" y="2315932"/>
                    <a:ext cx="3857158" cy="1862077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feld 11"/>
                  <p:cNvSpPr txBox="1"/>
                  <p:nvPr/>
                </p:nvSpPr>
                <p:spPr bwMode="auto">
                  <a:xfrm>
                    <a:off x="2568678" y="4352935"/>
                    <a:ext cx="2719283" cy="36502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de-DE" sz="800"/>
                      <a:t>Eigene Darstellung unter Verwendung eines Screenshot KNN:  </a:t>
                    </a:r>
                    <a:r>
                      <a:rPr lang="de-DE" sz="800" u="sng">
                        <a:hlinkClick r:id="rId5"/>
                      </a:rPr>
                      <a:t>https://www.spektrum.de/news/wie-funktionieren-sprachmodelle-wie-chatgpt/2115924</a:t>
                    </a:r>
                    <a:r>
                      <a:rPr lang="de-DE" sz="800"/>
                      <a:t> Alle Rechte vorbehalten.</a:t>
                    </a:r>
                    <a:endParaRPr/>
                  </a:p>
                </p:txBody>
              </p:sp>
            </p:grpSp>
            <p:sp>
              <p:nvSpPr>
                <p:cNvPr id="23" name="Rechteck 22"/>
                <p:cNvSpPr/>
                <p:nvPr/>
              </p:nvSpPr>
              <p:spPr bwMode="auto">
                <a:xfrm>
                  <a:off x="3609888" y="2147480"/>
                  <a:ext cx="533957" cy="3624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/>
              </p:nvSpPr>
              <p:spPr bwMode="auto">
                <a:xfrm>
                  <a:off x="6471947" y="2147480"/>
                  <a:ext cx="533957" cy="3624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Textfeld 24"/>
              <p:cNvSpPr txBox="1"/>
              <p:nvPr/>
            </p:nvSpPr>
            <p:spPr bwMode="auto">
              <a:xfrm>
                <a:off x="6917419" y="2833488"/>
                <a:ext cx="2044751" cy="1307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200" dirty="0" err="1"/>
                  <a:t>Machine</a:t>
                </a:r>
                <a:r>
                  <a:rPr lang="de-DE" sz="1200" dirty="0"/>
                  <a:t>-Learning-Methoden:</a:t>
                </a:r>
                <a:endParaRPr dirty="0"/>
              </a:p>
              <a:p>
                <a:pPr marL="171450" indent="-171450">
                  <a:buFont typeface="Arial"/>
                  <a:buChar char="•"/>
                  <a:defRPr/>
                </a:pPr>
                <a:r>
                  <a:rPr lang="de-DE" sz="1200" dirty="0"/>
                  <a:t>Next Token </a:t>
                </a:r>
                <a:r>
                  <a:rPr lang="de-DE" sz="1200" dirty="0" err="1"/>
                  <a:t>Prediction</a:t>
                </a:r>
                <a:endParaRPr lang="de-DE" sz="1200" dirty="0"/>
              </a:p>
              <a:p>
                <a:pPr marL="171450" indent="-171450">
                  <a:buFont typeface="Arial"/>
                  <a:buChar char="•"/>
                  <a:defRPr/>
                </a:pPr>
                <a:r>
                  <a:rPr lang="de-DE" sz="1200" dirty="0"/>
                  <a:t>Masked Language Modelling</a:t>
                </a:r>
                <a:endParaRPr dirty="0"/>
              </a:p>
              <a:p>
                <a:pPr marL="171450" indent="-171450">
                  <a:buFont typeface="Arial"/>
                  <a:buChar char="•"/>
                  <a:defRPr/>
                </a:pPr>
                <a:r>
                  <a:rPr lang="de-DE" sz="1200" dirty="0"/>
                  <a:t>Satzstruktur</a:t>
                </a:r>
                <a:endParaRPr dirty="0"/>
              </a:p>
              <a:p>
                <a:pPr marL="171450" indent="-171450">
                  <a:buFont typeface="Arial"/>
                  <a:buChar char="•"/>
                  <a:defRPr/>
                </a:pPr>
                <a:endParaRPr lang="de-DE" sz="1200" dirty="0"/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33" name="Grafik 32" descr="Dokument Silhouette"/>
              <p:cNvPicPr>
                <a:picLocks noChangeAspect="1"/>
              </p:cNvPicPr>
              <p:nvPr/>
            </p:nvPicPr>
            <p:blipFill rotWithShape="1">
              <a:blip r:embed="rId3"/>
              <a:stretch/>
            </p:blipFill>
            <p:spPr bwMode="auto">
              <a:xfrm>
                <a:off x="9786412" y="25476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Rechteck 33"/>
              <p:cNvSpPr/>
              <p:nvPr/>
            </p:nvSpPr>
            <p:spPr bwMode="auto">
              <a:xfrm>
                <a:off x="459368" y="2234453"/>
                <a:ext cx="10845985" cy="227978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Textfeld 34"/>
              <p:cNvSpPr txBox="1"/>
              <p:nvPr/>
            </p:nvSpPr>
            <p:spPr bwMode="auto">
              <a:xfrm>
                <a:off x="9123808" y="1796040"/>
                <a:ext cx="2004650" cy="5718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/>
                  <a:t>Rechenintensiver Trainingsprozess</a:t>
                </a:r>
                <a:endParaRPr/>
              </a:p>
            </p:txBody>
          </p:sp>
          <p:sp>
            <p:nvSpPr>
              <p:cNvPr id="19" name="Pfeil: nach rechts 18"/>
              <p:cNvSpPr/>
              <p:nvPr/>
            </p:nvSpPr>
            <p:spPr bwMode="auto">
              <a:xfrm>
                <a:off x="2685659" y="2823952"/>
                <a:ext cx="533957" cy="36497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44B9A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Pfeil: nach rechts 35"/>
              <p:cNvSpPr/>
              <p:nvPr/>
            </p:nvSpPr>
            <p:spPr bwMode="auto">
              <a:xfrm>
                <a:off x="5805604" y="2178882"/>
                <a:ext cx="453863" cy="1037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Pfeil: nach rechts 36"/>
              <p:cNvSpPr/>
              <p:nvPr/>
            </p:nvSpPr>
            <p:spPr bwMode="auto">
              <a:xfrm rot="10800000">
                <a:off x="6956250" y="4451573"/>
                <a:ext cx="453863" cy="1037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Textfeld 40"/>
              <p:cNvSpPr txBox="1"/>
              <p:nvPr/>
            </p:nvSpPr>
            <p:spPr bwMode="auto">
              <a:xfrm>
                <a:off x="8967126" y="3467272"/>
                <a:ext cx="2361369" cy="816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e-DE" sz="1800">
                    <a:solidFill>
                      <a:srgbClr val="FF0000"/>
                    </a:solidFill>
                    <a:latin typeface="Calibri"/>
                    <a:ea typeface="Calibri"/>
                    <a:cs typeface="Times New Roman"/>
                  </a:rPr>
                  <a:t>menschenähnliche Texte auf Grundlage der Trainingsdaten</a:t>
                </a:r>
                <a:endParaRPr lang="de-DE"/>
              </a:p>
            </p:txBody>
          </p:sp>
        </p:grpSp>
        <p:sp>
          <p:nvSpPr>
            <p:cNvPr id="1007624282" name="Textfeld 15"/>
            <p:cNvSpPr txBox="1"/>
            <p:nvPr/>
          </p:nvSpPr>
          <p:spPr bwMode="auto">
            <a:xfrm>
              <a:off x="4337822" y="2827309"/>
              <a:ext cx="2404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/>
                <a:t>Künstliches neuronales Netz (KNN)</a:t>
              </a:r>
              <a:endParaRPr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C5DB35E-3CF5-4200-D3B1-7B3FEF309E53}"/>
                </a:ext>
              </a:extLst>
            </p:cNvPr>
            <p:cNvSpPr txBox="1"/>
            <p:nvPr/>
          </p:nvSpPr>
          <p:spPr>
            <a:xfrm>
              <a:off x="3974677" y="4704777"/>
              <a:ext cx="920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Input-Neuronen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274839F-B1DF-0685-C375-AEB21EAC400D}"/>
                </a:ext>
              </a:extLst>
            </p:cNvPr>
            <p:cNvSpPr txBox="1"/>
            <p:nvPr/>
          </p:nvSpPr>
          <p:spPr bwMode="auto">
            <a:xfrm>
              <a:off x="6603993" y="4704777"/>
              <a:ext cx="920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Output-Neuronen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CD54B5D-BA26-8D1B-1B2C-0360F41A922D}"/>
                </a:ext>
              </a:extLst>
            </p:cNvPr>
            <p:cNvSpPr txBox="1"/>
            <p:nvPr/>
          </p:nvSpPr>
          <p:spPr bwMode="auto">
            <a:xfrm>
              <a:off x="4920833" y="4893686"/>
              <a:ext cx="1454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Hidden-Neuronen/ verborgene Schichten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9372647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712730"/>
          </a:xfrm>
        </p:spPr>
        <p:txBody>
          <a:bodyPr/>
          <a:lstStyle/>
          <a:p>
            <a:pPr>
              <a:defRPr/>
            </a:pPr>
            <a:r>
              <a:rPr lang="de-DE"/>
              <a:t>ML-Methoden</a:t>
            </a:r>
            <a:endParaRPr/>
          </a:p>
        </p:txBody>
      </p:sp>
      <p:pic>
        <p:nvPicPr>
          <p:cNvPr id="1830141782" name="Grafik 3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042344" y="4036519"/>
            <a:ext cx="6311455" cy="2084316"/>
          </a:xfrm>
          <a:prstGeom prst="rect">
            <a:avLst/>
          </a:prstGeom>
        </p:spPr>
      </p:pic>
      <p:pic>
        <p:nvPicPr>
          <p:cNvPr id="734916640" name="Grafik 3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382195" y="1460970"/>
            <a:ext cx="6311455" cy="2084316"/>
          </a:xfrm>
          <a:prstGeom prst="rect">
            <a:avLst/>
          </a:prstGeom>
        </p:spPr>
      </p:pic>
      <p:sp>
        <p:nvSpPr>
          <p:cNvPr id="609995861" name="Textfeld 33"/>
          <p:cNvSpPr txBox="1"/>
          <p:nvPr/>
        </p:nvSpPr>
        <p:spPr bwMode="auto">
          <a:xfrm>
            <a:off x="7226928" y="2067624"/>
            <a:ext cx="4126871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>
                <a:ea typeface="Calibri"/>
                <a:cs typeface="Times New Roman"/>
              </a:rPr>
              <a:t>Masked Language Modeling: Die Auswahl des fehlenden Wortes erfolgt auf Grundlage von Wahrscheinlichkeiten!</a:t>
            </a:r>
            <a:endParaRPr lang="de-DE" sz="1600"/>
          </a:p>
        </p:txBody>
      </p:sp>
      <p:sp>
        <p:nvSpPr>
          <p:cNvPr id="487052322" name="Textfeld 34"/>
          <p:cNvSpPr txBox="1"/>
          <p:nvPr/>
        </p:nvSpPr>
        <p:spPr bwMode="auto">
          <a:xfrm>
            <a:off x="706386" y="4643173"/>
            <a:ext cx="4188344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>
                <a:ea typeface="Calibri"/>
                <a:cs typeface="Times New Roman"/>
              </a:rPr>
              <a:t>Next Token Prediction: Die Auswahl des nächsten Wortes erfolgt auf Grundlage von Wahrscheinlichkeiten!</a:t>
            </a:r>
            <a:endParaRPr lang="de-DE" sz="1600"/>
          </a:p>
        </p:txBody>
      </p:sp>
      <p:sp>
        <p:nvSpPr>
          <p:cNvPr id="1606064572" name="Textfeld 1"/>
          <p:cNvSpPr txBox="1"/>
          <p:nvPr/>
        </p:nvSpPr>
        <p:spPr bwMode="auto">
          <a:xfrm>
            <a:off x="9689933" y="6181264"/>
            <a:ext cx="15488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/>
              <a:t>Abbildungen: eigene Darstellung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929153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Transformer und Attention-Mechanismus</a:t>
            </a:r>
            <a:endParaRPr/>
          </a:p>
        </p:txBody>
      </p:sp>
      <p:sp>
        <p:nvSpPr>
          <p:cNvPr id="1762883055" name="Textfeld 4"/>
          <p:cNvSpPr txBox="1"/>
          <p:nvPr/>
        </p:nvSpPr>
        <p:spPr bwMode="auto">
          <a:xfrm>
            <a:off x="1599418" y="4186662"/>
            <a:ext cx="9440701" cy="1723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/>
          </a:p>
          <a:p>
            <a:pPr>
              <a:defRPr/>
            </a:pPr>
            <a:r>
              <a:rPr lang="de-DE" sz="2400" b="1">
                <a:ea typeface="Calibri"/>
                <a:cs typeface="Times New Roman"/>
              </a:rPr>
              <a:t>Attention-Mechanismus des Transformers: </a:t>
            </a:r>
            <a:r>
              <a:rPr lang="de-DE" sz="2400">
                <a:ea typeface="Calibri"/>
                <a:cs typeface="Times New Roman"/>
              </a:rPr>
              <a:t>Für die Vorhersagen werden vorhergehenden Token berücksichtigt (Kontext-Fenster), aber manche werden stärker gewichtet.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792866422" name="Rechteck: abgerundete Ecken 2"/>
          <p:cNvSpPr/>
          <p:nvPr/>
        </p:nvSpPr>
        <p:spPr bwMode="auto">
          <a:xfrm>
            <a:off x="758098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In den Räumen der XY Bank befindet sich ein …</a:t>
            </a:r>
            <a:endParaRPr/>
          </a:p>
        </p:txBody>
      </p:sp>
      <p:sp>
        <p:nvSpPr>
          <p:cNvPr id="1757617278" name="Rechteck: abgerundete Ecken 3"/>
          <p:cNvSpPr/>
          <p:nvPr/>
        </p:nvSpPr>
        <p:spPr bwMode="auto">
          <a:xfrm>
            <a:off x="4489449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In den </a:t>
            </a:r>
            <a:r>
              <a:rPr lang="de-DE" sz="2000" b="1">
                <a:solidFill>
                  <a:schemeClr val="tx1"/>
                </a:solidFill>
              </a:rPr>
              <a:t>Räumen</a:t>
            </a:r>
            <a:r>
              <a:rPr lang="de-DE">
                <a:solidFill>
                  <a:schemeClr val="tx1"/>
                </a:solidFill>
              </a:rPr>
              <a:t> der </a:t>
            </a:r>
            <a:r>
              <a:rPr lang="de-DE" sz="2000" b="1">
                <a:solidFill>
                  <a:schemeClr val="tx1"/>
                </a:solidFill>
              </a:rPr>
              <a:t>XY Bank </a:t>
            </a:r>
            <a:r>
              <a:rPr lang="de-DE">
                <a:solidFill>
                  <a:schemeClr val="tx1"/>
                </a:solidFill>
              </a:rPr>
              <a:t>befindet sich ein …</a:t>
            </a:r>
            <a:endParaRPr/>
          </a:p>
        </p:txBody>
      </p:sp>
      <p:sp>
        <p:nvSpPr>
          <p:cNvPr id="290897077" name="Rechteck: abgerundete Ecken 5"/>
          <p:cNvSpPr/>
          <p:nvPr/>
        </p:nvSpPr>
        <p:spPr bwMode="auto">
          <a:xfrm>
            <a:off x="8220802" y="2955528"/>
            <a:ext cx="3213100" cy="787400"/>
          </a:xfrm>
          <a:prstGeom prst="roundRect">
            <a:avLst>
              <a:gd name="adj" fmla="val 16667"/>
            </a:avLst>
          </a:prstGeom>
          <a:noFill/>
          <a:ln w="825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0114104" name="Textfeld 6"/>
          <p:cNvSpPr txBox="1"/>
          <p:nvPr/>
        </p:nvSpPr>
        <p:spPr bwMode="auto">
          <a:xfrm>
            <a:off x="8753206" y="3164562"/>
            <a:ext cx="197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/>
              <a:t>Geldautomat</a:t>
            </a:r>
            <a:endParaRPr/>
          </a:p>
        </p:txBody>
      </p:sp>
      <p:sp>
        <p:nvSpPr>
          <p:cNvPr id="1819495539" name="Pfeil: nach rechts 7"/>
          <p:cNvSpPr/>
          <p:nvPr/>
        </p:nvSpPr>
        <p:spPr bwMode="auto">
          <a:xfrm>
            <a:off x="4083049" y="3138208"/>
            <a:ext cx="406400" cy="4445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73930924" name="Pfeil: nach rechts 8"/>
          <p:cNvSpPr/>
          <p:nvPr/>
        </p:nvSpPr>
        <p:spPr bwMode="auto">
          <a:xfrm>
            <a:off x="7758475" y="3143333"/>
            <a:ext cx="406400" cy="4445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2097640" name="Textfeld 9"/>
          <p:cNvSpPr txBox="1"/>
          <p:nvPr/>
        </p:nvSpPr>
        <p:spPr bwMode="auto">
          <a:xfrm>
            <a:off x="852560" y="6353945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 dirty="0"/>
              <a:t>Abbildung: eigene Darstellung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9777857" name="Grafik 8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172202" y="2934599"/>
            <a:ext cx="5720762" cy="2908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81259326" name="Titel 1"/>
          <p:cNvSpPr>
            <a:spLocks noGrp="1"/>
          </p:cNvSpPr>
          <p:nvPr>
            <p:ph type="title"/>
          </p:nvPr>
        </p:nvSpPr>
        <p:spPr bwMode="auto">
          <a:xfrm>
            <a:off x="838200" y="885549"/>
            <a:ext cx="10515599" cy="841651"/>
          </a:xfrm>
        </p:spPr>
        <p:txBody>
          <a:bodyPr/>
          <a:lstStyle/>
          <a:p>
            <a:pPr>
              <a:defRPr/>
            </a:pPr>
            <a:r>
              <a:rPr lang="de-DE"/>
              <a:t>Chatbots</a:t>
            </a:r>
            <a:endParaRPr/>
          </a:p>
        </p:txBody>
      </p:sp>
      <p:sp>
        <p:nvSpPr>
          <p:cNvPr id="72641464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9775" y="1839498"/>
            <a:ext cx="10500049" cy="5300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>
                <a:latin typeface="+mn-lt"/>
              </a:rPr>
              <a:t>30.11.2022 – Und es hat boom gemacht! Die Geburtsstunde von ChatGPT</a:t>
            </a:r>
            <a:endParaRPr>
              <a:latin typeface="+mn-lt"/>
            </a:endParaRPr>
          </a:p>
          <a:p>
            <a:pPr>
              <a:defRPr/>
            </a:pPr>
            <a:endParaRPr lang="de-DE"/>
          </a:p>
        </p:txBody>
      </p:sp>
      <p:sp>
        <p:nvSpPr>
          <p:cNvPr id="236493760" name="Inhaltsplatzhalter 4"/>
          <p:cNvSpPr>
            <a:spLocks noGrp="1"/>
          </p:cNvSpPr>
          <p:nvPr>
            <p:ph sz="quarter" idx="15"/>
          </p:nvPr>
        </p:nvSpPr>
        <p:spPr bwMode="auto"/>
        <p:txBody>
          <a:bodyPr>
            <a:normAutofit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de-DE" sz="2400" dirty="0">
                <a:latin typeface="+mn-lt"/>
              </a:rPr>
              <a:t>Sprachmodelle können für bestimmte Einsatzzwecke/Ziele weiter trainiert werden (Finetuning)</a:t>
            </a:r>
            <a:endParaRPr dirty="0"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de-DE" sz="2400" dirty="0">
                <a:latin typeface="+mn-lt"/>
              </a:rPr>
              <a:t>ein möglicher Einsatzzweck: Chatbots, die einfach zugänglich und leicht bedienbar sind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de-DE" sz="2400" dirty="0">
                <a:latin typeface="+mn-lt"/>
              </a:rPr>
              <a:t>Trainingsziel:</a:t>
            </a:r>
            <a:br>
              <a:rPr lang="de-DE" sz="2400" dirty="0">
                <a:latin typeface="+mn-lt"/>
              </a:rPr>
            </a:br>
            <a:r>
              <a:rPr lang="de-DE" sz="2400" b="1" dirty="0">
                <a:latin typeface="+mn-lt"/>
              </a:rPr>
              <a:t>menschenähnliche Dialoge führen (chatten)</a:t>
            </a:r>
            <a:endParaRPr dirty="0"/>
          </a:p>
          <a:p>
            <a:pPr>
              <a:buFont typeface="Wingdings"/>
              <a:buChar char="Ø"/>
              <a:defRPr/>
            </a:pP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1353135257" name="Textfeld 6"/>
          <p:cNvSpPr txBox="1"/>
          <p:nvPr/>
        </p:nvSpPr>
        <p:spPr bwMode="auto">
          <a:xfrm>
            <a:off x="6172202" y="5972451"/>
            <a:ext cx="37448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/>
              <a:t>Screenshot ChatGPT (</a:t>
            </a:r>
            <a:r>
              <a:rPr lang="de-DE" sz="800" dirty="0">
                <a:hlinkClick r:id="rId4"/>
              </a:rPr>
              <a:t>https://chatgpt.com/</a:t>
            </a:r>
            <a:r>
              <a:rPr lang="de-DE" sz="800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241424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Feintuning des LLMs</a:t>
            </a:r>
            <a:endParaRPr dirty="0"/>
          </a:p>
        </p:txBody>
      </p:sp>
      <p:grpSp>
        <p:nvGrpSpPr>
          <p:cNvPr id="1044703273" name="Gruppieren 6"/>
          <p:cNvGrpSpPr/>
          <p:nvPr/>
        </p:nvGrpSpPr>
        <p:grpSpPr bwMode="auto">
          <a:xfrm>
            <a:off x="1774723" y="1716601"/>
            <a:ext cx="7914039" cy="4746804"/>
            <a:chOff x="1774723" y="1716601"/>
            <a:chExt cx="7914039" cy="4746804"/>
          </a:xfrm>
        </p:grpSpPr>
        <p:sp>
          <p:nvSpPr>
            <p:cNvPr id="4" name="Textfeld 3"/>
            <p:cNvSpPr txBox="1"/>
            <p:nvPr/>
          </p:nvSpPr>
          <p:spPr bwMode="auto">
            <a:xfrm>
              <a:off x="1774723" y="6124851"/>
              <a:ext cx="3744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800" dirty="0"/>
                <a:t>Quelle: Screenshot von </a:t>
              </a:r>
              <a:r>
                <a:rPr lang="de-DE" sz="800" dirty="0">
                  <a:hlinkClick r:id="rId3"/>
                </a:rPr>
                <a:t>https://openai.com/index/instruction-following/</a:t>
              </a:r>
              <a:endParaRPr dirty="0"/>
            </a:p>
            <a:p>
              <a:pPr>
                <a:defRPr/>
              </a:pPr>
              <a:endParaRPr lang="de-DE" sz="800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1834469" y="1716601"/>
              <a:ext cx="7854293" cy="44082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 bwMode="auto">
            <a:xfrm>
              <a:off x="2933699" y="3395615"/>
              <a:ext cx="1426913" cy="25768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5488569" y="3262265"/>
              <a:ext cx="1426913" cy="28625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6BE8390D-9700-7581-C959-89D796491B46}"/>
              </a:ext>
            </a:extLst>
          </p:cNvPr>
          <p:cNvSpPr/>
          <p:nvPr/>
        </p:nvSpPr>
        <p:spPr>
          <a:xfrm>
            <a:off x="10179050" y="584200"/>
            <a:ext cx="1289050" cy="59055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i="1" dirty="0"/>
              <a:t>Wählen Sie eine der beiden Darstellungen (Folie 28 oder 29)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6629108" name="Textfeld 12"/>
          <p:cNvSpPr txBox="1"/>
          <p:nvPr/>
        </p:nvSpPr>
        <p:spPr bwMode="auto">
          <a:xfrm>
            <a:off x="606105" y="5917405"/>
            <a:ext cx="2888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u="sng">
                <a:hlinkClick r:id="rId3"/>
              </a:rPr>
              <a:t>https://icons8.de/icon/cLRMWz67wQli/deep-learning</a:t>
            </a:r>
            <a:r>
              <a:rPr lang="de-DE" sz="800"/>
              <a:t> Alle Rechte vorbehalten.</a:t>
            </a:r>
            <a:endParaRPr lang="en-US" sz="800"/>
          </a:p>
          <a:p>
            <a:pPr>
              <a:defRPr/>
            </a:pPr>
            <a:endParaRPr lang="en-US" sz="800"/>
          </a:p>
          <a:p>
            <a:pPr>
              <a:defRPr/>
            </a:pPr>
            <a:endParaRPr lang="de-DE" sz="800"/>
          </a:p>
        </p:txBody>
      </p:sp>
      <p:pic>
        <p:nvPicPr>
          <p:cNvPr id="161431838" name="Grafik 32" descr="Schulmädchen Silhouette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3794470" y="3050205"/>
            <a:ext cx="1279477" cy="1279477"/>
          </a:xfrm>
          <a:prstGeom prst="rect">
            <a:avLst/>
          </a:prstGeom>
        </p:spPr>
      </p:pic>
      <p:sp>
        <p:nvSpPr>
          <p:cNvPr id="958594329" name="Rechteck: abgerundete Ecken 41"/>
          <p:cNvSpPr/>
          <p:nvPr/>
        </p:nvSpPr>
        <p:spPr bwMode="auto">
          <a:xfrm>
            <a:off x="4220051" y="5687825"/>
            <a:ext cx="1554322" cy="47515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Belohnungs-modell</a:t>
            </a:r>
            <a:endParaRPr dirty="0"/>
          </a:p>
        </p:txBody>
      </p:sp>
      <p:sp>
        <p:nvSpPr>
          <p:cNvPr id="10007062" name="Rechteck: abgerundete Ecken 42"/>
          <p:cNvSpPr/>
          <p:nvPr/>
        </p:nvSpPr>
        <p:spPr bwMode="auto">
          <a:xfrm>
            <a:off x="7786777" y="3423821"/>
            <a:ext cx="1554322" cy="47515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Belohnungs-modell</a:t>
            </a:r>
            <a:endParaRPr/>
          </a:p>
        </p:txBody>
      </p:sp>
      <p:sp>
        <p:nvSpPr>
          <p:cNvPr id="554092790" name="Pfeil: nach unten 43"/>
          <p:cNvSpPr/>
          <p:nvPr/>
        </p:nvSpPr>
        <p:spPr bwMode="auto">
          <a:xfrm>
            <a:off x="4811671" y="5309101"/>
            <a:ext cx="405352" cy="215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47721259" name="Grafik 46" descr="Dokument Silhouette"/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8153880" y="2282202"/>
            <a:ext cx="914400" cy="914400"/>
          </a:xfrm>
          <a:prstGeom prst="rect">
            <a:avLst/>
          </a:prstGeom>
        </p:spPr>
      </p:pic>
      <p:sp>
        <p:nvSpPr>
          <p:cNvPr id="1783016042" name="Pfeil: nach unten 49"/>
          <p:cNvSpPr/>
          <p:nvPr/>
        </p:nvSpPr>
        <p:spPr bwMode="auto">
          <a:xfrm>
            <a:off x="8346787" y="4301548"/>
            <a:ext cx="405352" cy="215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065854558" name="Gruppieren 52"/>
          <p:cNvGrpSpPr/>
          <p:nvPr/>
        </p:nvGrpSpPr>
        <p:grpSpPr bwMode="auto">
          <a:xfrm>
            <a:off x="3819788" y="2149949"/>
            <a:ext cx="2354744" cy="642134"/>
            <a:chOff x="991066" y="960607"/>
            <a:chExt cx="3017409" cy="921001"/>
          </a:xfrm>
        </p:grpSpPr>
        <p:pic>
          <p:nvPicPr>
            <p:cNvPr id="54" name="Grafik 53" descr="Dokument Silhouette"/>
            <p:cNvPicPr>
              <a:picLocks noChangeAspect="1"/>
            </p:cNvPicPr>
            <p:nvPr/>
          </p:nvPicPr>
          <p:blipFill rotWithShape="1">
            <a:blip r:embed="rId8"/>
            <a:stretch/>
          </p:blipFill>
          <p:spPr bwMode="auto">
            <a:xfrm>
              <a:off x="991066" y="967207"/>
              <a:ext cx="914400" cy="914400"/>
            </a:xfrm>
            <a:prstGeom prst="rect">
              <a:avLst/>
            </a:prstGeom>
          </p:spPr>
        </p:pic>
        <p:sp>
          <p:nvSpPr>
            <p:cNvPr id="55" name="Rechteck 54"/>
            <p:cNvSpPr/>
            <p:nvPr/>
          </p:nvSpPr>
          <p:spPr bwMode="auto">
            <a:xfrm>
              <a:off x="1123426" y="963455"/>
              <a:ext cx="235670" cy="303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600" b="1">
                  <a:solidFill>
                    <a:schemeClr val="tx1"/>
                  </a:solidFill>
                </a:rPr>
                <a:t>A</a:t>
              </a:r>
              <a:endParaRPr lang="de-DE" sz="1600" b="1"/>
            </a:p>
          </p:txBody>
        </p:sp>
        <p:grpSp>
          <p:nvGrpSpPr>
            <p:cNvPr id="56" name="Gruppieren 55"/>
            <p:cNvGrpSpPr/>
            <p:nvPr/>
          </p:nvGrpSpPr>
          <p:grpSpPr bwMode="auto">
            <a:xfrm>
              <a:off x="1690774" y="963455"/>
              <a:ext cx="914400" cy="918153"/>
              <a:chOff x="1727126" y="963455"/>
              <a:chExt cx="914400" cy="918153"/>
            </a:xfrm>
          </p:grpSpPr>
          <p:pic>
            <p:nvPicPr>
              <p:cNvPr id="63" name="Grafik 62" descr="Dokument Silhouette"/>
              <p:cNvPicPr>
                <a:picLocks noChangeAspect="1"/>
              </p:cNvPicPr>
              <p:nvPr/>
            </p:nvPicPr>
            <p:blipFill rotWithShape="1">
              <a:blip r:embed="rId8"/>
              <a:stretch/>
            </p:blipFill>
            <p:spPr bwMode="auto">
              <a:xfrm>
                <a:off x="1727126" y="96720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4" name="Rechteck 63"/>
              <p:cNvSpPr/>
              <p:nvPr/>
            </p:nvSpPr>
            <p:spPr bwMode="auto">
              <a:xfrm>
                <a:off x="1853811" y="963455"/>
                <a:ext cx="235670" cy="30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600" b="1">
                    <a:solidFill>
                      <a:schemeClr val="tx1"/>
                    </a:solidFill>
                  </a:rPr>
                  <a:t>B</a:t>
                </a:r>
                <a:endParaRPr lang="de-DE" sz="1600" b="1"/>
              </a:p>
            </p:txBody>
          </p:sp>
        </p:grpSp>
        <p:grpSp>
          <p:nvGrpSpPr>
            <p:cNvPr id="57" name="Gruppieren 56"/>
            <p:cNvGrpSpPr/>
            <p:nvPr/>
          </p:nvGrpSpPr>
          <p:grpSpPr bwMode="auto">
            <a:xfrm>
              <a:off x="2394367" y="967207"/>
              <a:ext cx="914400" cy="914400"/>
              <a:chOff x="2584196" y="913962"/>
              <a:chExt cx="914400" cy="914400"/>
            </a:xfrm>
          </p:grpSpPr>
          <p:pic>
            <p:nvPicPr>
              <p:cNvPr id="61" name="Grafik 60" descr="Dokument Silhouette"/>
              <p:cNvPicPr>
                <a:picLocks noChangeAspect="1"/>
              </p:cNvPicPr>
              <p:nvPr/>
            </p:nvPicPr>
            <p:blipFill rotWithShape="1">
              <a:blip r:embed="rId8"/>
              <a:stretch/>
            </p:blipFill>
            <p:spPr bwMode="auto">
              <a:xfrm>
                <a:off x="2584196" y="91396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2" name="Rechteck 61"/>
              <p:cNvSpPr/>
              <p:nvPr/>
            </p:nvSpPr>
            <p:spPr bwMode="auto">
              <a:xfrm>
                <a:off x="2716556" y="913962"/>
                <a:ext cx="235670" cy="30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600" b="1">
                    <a:solidFill>
                      <a:schemeClr val="tx1"/>
                    </a:solidFill>
                  </a:rPr>
                  <a:t>C</a:t>
                </a:r>
                <a:endParaRPr lang="de-DE" sz="1600" b="1"/>
              </a:p>
            </p:txBody>
          </p:sp>
        </p:grpSp>
        <p:grpSp>
          <p:nvGrpSpPr>
            <p:cNvPr id="58" name="Gruppieren 57"/>
            <p:cNvGrpSpPr/>
            <p:nvPr/>
          </p:nvGrpSpPr>
          <p:grpSpPr bwMode="auto">
            <a:xfrm>
              <a:off x="3094075" y="960607"/>
              <a:ext cx="914400" cy="914400"/>
              <a:chOff x="3402375" y="913962"/>
              <a:chExt cx="914400" cy="914400"/>
            </a:xfrm>
          </p:grpSpPr>
          <p:pic>
            <p:nvPicPr>
              <p:cNvPr id="59" name="Grafik 58" descr="Dokument Silhouette"/>
              <p:cNvPicPr>
                <a:picLocks noChangeAspect="1"/>
              </p:cNvPicPr>
              <p:nvPr/>
            </p:nvPicPr>
            <p:blipFill rotWithShape="1">
              <a:blip r:embed="rId8"/>
              <a:stretch/>
            </p:blipFill>
            <p:spPr bwMode="auto">
              <a:xfrm>
                <a:off x="3402375" y="91396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0" name="Rechteck 59"/>
              <p:cNvSpPr/>
              <p:nvPr/>
            </p:nvSpPr>
            <p:spPr bwMode="auto">
              <a:xfrm>
                <a:off x="3529060" y="913962"/>
                <a:ext cx="235670" cy="30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600" b="1">
                    <a:solidFill>
                      <a:schemeClr val="tx1"/>
                    </a:solidFill>
                  </a:rPr>
                  <a:t>D</a:t>
                </a:r>
                <a:endParaRPr lang="de-DE" sz="1600" b="1"/>
              </a:p>
            </p:txBody>
          </p:sp>
        </p:grpSp>
      </p:grpSp>
      <p:pic>
        <p:nvPicPr>
          <p:cNvPr id="1606184612" name="Grafik 80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8129697" y="4967809"/>
            <a:ext cx="791165" cy="791165"/>
          </a:xfrm>
          <a:prstGeom prst="rect">
            <a:avLst/>
          </a:prstGeom>
        </p:spPr>
      </p:pic>
      <p:pic>
        <p:nvPicPr>
          <p:cNvPr id="1638159097" name="Grafik 2" descr="Schulmädchen Silhouette"/>
          <p:cNvPicPr>
            <a:picLocks noChangeAspect="1"/>
          </p:cNvPicPr>
          <p:nvPr/>
        </p:nvPicPr>
        <p:blipFill rotWithShape="1">
          <a:blip r:embed="rId10"/>
          <a:stretch/>
        </p:blipFill>
        <p:spPr bwMode="auto">
          <a:xfrm>
            <a:off x="1125833" y="1637514"/>
            <a:ext cx="1279477" cy="1279477"/>
          </a:xfrm>
          <a:prstGeom prst="rect">
            <a:avLst/>
          </a:prstGeom>
        </p:spPr>
      </p:pic>
      <p:sp>
        <p:nvSpPr>
          <p:cNvPr id="1591259553" name="Textfeld 13"/>
          <p:cNvSpPr txBox="1"/>
          <p:nvPr/>
        </p:nvSpPr>
        <p:spPr bwMode="auto">
          <a:xfrm>
            <a:off x="781300" y="2976881"/>
            <a:ext cx="2199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dirty="0"/>
              <a:t>Mensch schreibt Beispielanfragen (Prompts) und Beispielantworten.</a:t>
            </a:r>
            <a:endParaRPr dirty="0"/>
          </a:p>
        </p:txBody>
      </p:sp>
      <p:sp>
        <p:nvSpPr>
          <p:cNvPr id="424716525" name="Pfeil: nach unten 51"/>
          <p:cNvSpPr/>
          <p:nvPr/>
        </p:nvSpPr>
        <p:spPr bwMode="auto">
          <a:xfrm>
            <a:off x="1530693" y="4301548"/>
            <a:ext cx="405352" cy="215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29027024" name="Grafik 82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1337786" y="4967809"/>
            <a:ext cx="791165" cy="7911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8C7EFB8-91F6-AEC8-ADA2-95564064B71C}"/>
              </a:ext>
            </a:extLst>
          </p:cNvPr>
          <p:cNvGrpSpPr/>
          <p:nvPr/>
        </p:nvGrpSpPr>
        <p:grpSpPr>
          <a:xfrm>
            <a:off x="3841605" y="3296855"/>
            <a:ext cx="3399702" cy="1691632"/>
            <a:chOff x="3841605" y="3183731"/>
            <a:chExt cx="3399702" cy="1691632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5F0FBD1-F2D9-407B-6FB7-73C8C87C1F5E}"/>
                </a:ext>
              </a:extLst>
            </p:cNvPr>
            <p:cNvGrpSpPr/>
            <p:nvPr/>
          </p:nvGrpSpPr>
          <p:grpSpPr>
            <a:xfrm>
              <a:off x="4959504" y="3298657"/>
              <a:ext cx="511798" cy="606920"/>
              <a:chOff x="4959504" y="3298657"/>
              <a:chExt cx="511798" cy="606920"/>
            </a:xfrm>
          </p:grpSpPr>
          <p:pic>
            <p:nvPicPr>
              <p:cNvPr id="1360699631" name="Grafik 24" descr="Daumen runter Silhouette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/>
            </p:blipFill>
            <p:spPr bwMode="auto">
              <a:xfrm>
                <a:off x="4959504" y="3298657"/>
                <a:ext cx="366864" cy="366864"/>
              </a:xfrm>
              <a:prstGeom prst="rect">
                <a:avLst/>
              </a:prstGeom>
            </p:spPr>
          </p:pic>
          <p:pic>
            <p:nvPicPr>
              <p:cNvPr id="292742308" name="Grafik 33" descr="Daumen hoch-Zeichen Silhouette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/>
            </p:blipFill>
            <p:spPr bwMode="auto">
              <a:xfrm>
                <a:off x="5104438" y="3538713"/>
                <a:ext cx="366864" cy="366864"/>
              </a:xfrm>
              <a:prstGeom prst="rect">
                <a:avLst/>
              </a:prstGeom>
            </p:spPr>
          </p:pic>
        </p:grpSp>
        <p:grpSp>
          <p:nvGrpSpPr>
            <p:cNvPr id="9246269" name="Gruppieren 64"/>
            <p:cNvGrpSpPr/>
            <p:nvPr/>
          </p:nvGrpSpPr>
          <p:grpSpPr bwMode="auto">
            <a:xfrm>
              <a:off x="3841605" y="4109839"/>
              <a:ext cx="2345483" cy="765524"/>
              <a:chOff x="7408564" y="4934890"/>
              <a:chExt cx="3017409" cy="1017430"/>
            </a:xfrm>
          </p:grpSpPr>
          <p:pic>
            <p:nvPicPr>
              <p:cNvPr id="66" name="Grafik 65" descr="Dokument Silhouette"/>
              <p:cNvPicPr>
                <a:picLocks noChangeAspect="1"/>
              </p:cNvPicPr>
              <p:nvPr/>
            </p:nvPicPr>
            <p:blipFill rotWithShape="1">
              <a:blip r:embed="rId8"/>
              <a:stretch/>
            </p:blipFill>
            <p:spPr bwMode="auto">
              <a:xfrm>
                <a:off x="7408564" y="494149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7" name="Rechteck 66"/>
              <p:cNvSpPr/>
              <p:nvPr/>
            </p:nvSpPr>
            <p:spPr bwMode="auto">
              <a:xfrm>
                <a:off x="7540924" y="4937738"/>
                <a:ext cx="235670" cy="303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600" b="1">
                    <a:solidFill>
                      <a:schemeClr val="tx1"/>
                    </a:solidFill>
                  </a:rPr>
                  <a:t>C</a:t>
                </a:r>
                <a:endParaRPr lang="de-DE" sz="1600" b="1"/>
              </a:p>
            </p:txBody>
          </p:sp>
          <p:grpSp>
            <p:nvGrpSpPr>
              <p:cNvPr id="68" name="Gruppieren 67"/>
              <p:cNvGrpSpPr/>
              <p:nvPr/>
            </p:nvGrpSpPr>
            <p:grpSpPr bwMode="auto">
              <a:xfrm>
                <a:off x="8108272" y="4937738"/>
                <a:ext cx="914400" cy="918153"/>
                <a:chOff x="1727126" y="963455"/>
                <a:chExt cx="914400" cy="918153"/>
              </a:xfrm>
            </p:grpSpPr>
            <p:pic>
              <p:nvPicPr>
                <p:cNvPr id="79" name="Grafik 78" descr="Dokument Silhouette"/>
                <p:cNvPicPr>
                  <a:picLocks noChangeAspect="1"/>
                </p:cNvPicPr>
                <p:nvPr/>
              </p:nvPicPr>
              <p:blipFill rotWithShape="1">
                <a:blip r:embed="rId8"/>
                <a:stretch/>
              </p:blipFill>
              <p:spPr bwMode="auto">
                <a:xfrm>
                  <a:off x="1727126" y="967207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80" name="Rechteck 79"/>
                <p:cNvSpPr/>
                <p:nvPr/>
              </p:nvSpPr>
              <p:spPr bwMode="auto">
                <a:xfrm>
                  <a:off x="1853811" y="963455"/>
                  <a:ext cx="235670" cy="303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de-DE" sz="1600" b="1">
                      <a:solidFill>
                        <a:schemeClr val="tx1"/>
                      </a:solidFill>
                    </a:rPr>
                    <a:t>A</a:t>
                  </a:r>
                  <a:endParaRPr lang="de-DE" sz="1600" b="1"/>
                </a:p>
              </p:txBody>
            </p:sp>
          </p:grpSp>
          <p:grpSp>
            <p:nvGrpSpPr>
              <p:cNvPr id="69" name="Gruppieren 68"/>
              <p:cNvGrpSpPr/>
              <p:nvPr/>
            </p:nvGrpSpPr>
            <p:grpSpPr bwMode="auto">
              <a:xfrm>
                <a:off x="8811865" y="4941491"/>
                <a:ext cx="914400" cy="914400"/>
                <a:chOff x="2584196" y="913962"/>
                <a:chExt cx="914400" cy="914400"/>
              </a:xfrm>
            </p:grpSpPr>
            <p:pic>
              <p:nvPicPr>
                <p:cNvPr id="77" name="Grafik 76" descr="Dokument Silhouette"/>
                <p:cNvPicPr>
                  <a:picLocks noChangeAspect="1"/>
                </p:cNvPicPr>
                <p:nvPr/>
              </p:nvPicPr>
              <p:blipFill rotWithShape="1">
                <a:blip r:embed="rId8"/>
                <a:stretch/>
              </p:blipFill>
              <p:spPr bwMode="auto">
                <a:xfrm>
                  <a:off x="2584196" y="91396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78" name="Rechteck 77"/>
                <p:cNvSpPr/>
                <p:nvPr/>
              </p:nvSpPr>
              <p:spPr bwMode="auto">
                <a:xfrm>
                  <a:off x="2716556" y="913962"/>
                  <a:ext cx="235670" cy="303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de-DE" sz="1600" b="1">
                      <a:solidFill>
                        <a:schemeClr val="tx1"/>
                      </a:solidFill>
                    </a:rPr>
                    <a:t>D</a:t>
                  </a:r>
                  <a:endParaRPr lang="de-DE" sz="1600" b="1"/>
                </a:p>
              </p:txBody>
            </p:sp>
          </p:grpSp>
          <p:grpSp>
            <p:nvGrpSpPr>
              <p:cNvPr id="70" name="Gruppieren 69"/>
              <p:cNvGrpSpPr/>
              <p:nvPr/>
            </p:nvGrpSpPr>
            <p:grpSpPr bwMode="auto">
              <a:xfrm>
                <a:off x="9511573" y="4934890"/>
                <a:ext cx="914400" cy="914400"/>
                <a:chOff x="3402375" y="913962"/>
                <a:chExt cx="914400" cy="914400"/>
              </a:xfrm>
            </p:grpSpPr>
            <p:pic>
              <p:nvPicPr>
                <p:cNvPr id="75" name="Grafik 74" descr="Dokument Silhouette"/>
                <p:cNvPicPr>
                  <a:picLocks noChangeAspect="1"/>
                </p:cNvPicPr>
                <p:nvPr/>
              </p:nvPicPr>
              <p:blipFill rotWithShape="1">
                <a:blip r:embed="rId8"/>
                <a:stretch/>
              </p:blipFill>
              <p:spPr bwMode="auto">
                <a:xfrm>
                  <a:off x="3402375" y="91396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76" name="Rechteck 75"/>
                <p:cNvSpPr/>
                <p:nvPr/>
              </p:nvSpPr>
              <p:spPr bwMode="auto">
                <a:xfrm>
                  <a:off x="3529060" y="913962"/>
                  <a:ext cx="235670" cy="303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de-DE" sz="1600" b="1">
                      <a:solidFill>
                        <a:schemeClr val="tx1"/>
                      </a:solidFill>
                    </a:rPr>
                    <a:t>B</a:t>
                  </a:r>
                  <a:endParaRPr lang="de-DE" sz="1600" b="1"/>
                </a:p>
              </p:txBody>
            </p:sp>
          </p:grpSp>
          <p:sp>
            <p:nvSpPr>
              <p:cNvPr id="71" name="Stern: 10 Zacken 70"/>
              <p:cNvSpPr/>
              <p:nvPr/>
            </p:nvSpPr>
            <p:spPr bwMode="auto">
              <a:xfrm>
                <a:off x="9722380" y="5435423"/>
                <a:ext cx="526460" cy="516586"/>
              </a:xfrm>
              <a:prstGeom prst="star10">
                <a:avLst>
                  <a:gd name="adj" fmla="val 42533"/>
                  <a:gd name="hf" fmla="val 105146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/>
                  <a:t>4</a:t>
                </a:r>
                <a:endParaRPr/>
              </a:p>
            </p:txBody>
          </p:sp>
          <p:sp>
            <p:nvSpPr>
              <p:cNvPr id="72" name="Stern: 10 Zacken 71"/>
              <p:cNvSpPr/>
              <p:nvPr/>
            </p:nvSpPr>
            <p:spPr bwMode="auto">
              <a:xfrm>
                <a:off x="7600592" y="5435734"/>
                <a:ext cx="526460" cy="516586"/>
              </a:xfrm>
              <a:prstGeom prst="star10">
                <a:avLst>
                  <a:gd name="adj" fmla="val 42533"/>
                  <a:gd name="hf" fmla="val 105146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/>
                  <a:t>1</a:t>
                </a:r>
                <a:endParaRPr/>
              </a:p>
            </p:txBody>
          </p:sp>
          <p:sp>
            <p:nvSpPr>
              <p:cNvPr id="73" name="Stern: 10 Zacken 72"/>
              <p:cNvSpPr/>
              <p:nvPr/>
            </p:nvSpPr>
            <p:spPr bwMode="auto">
              <a:xfrm>
                <a:off x="8326648" y="5435734"/>
                <a:ext cx="526460" cy="516586"/>
              </a:xfrm>
              <a:prstGeom prst="star10">
                <a:avLst>
                  <a:gd name="adj" fmla="val 42533"/>
                  <a:gd name="hf" fmla="val 105146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/>
                  <a:t>2</a:t>
                </a:r>
                <a:endParaRPr/>
              </a:p>
            </p:txBody>
          </p:sp>
          <p:sp>
            <p:nvSpPr>
              <p:cNvPr id="74" name="Stern: 10 Zacken 73"/>
              <p:cNvSpPr/>
              <p:nvPr/>
            </p:nvSpPr>
            <p:spPr bwMode="auto">
              <a:xfrm>
                <a:off x="9048257" y="5435423"/>
                <a:ext cx="526460" cy="516586"/>
              </a:xfrm>
              <a:prstGeom prst="star10">
                <a:avLst>
                  <a:gd name="adj" fmla="val 42533"/>
                  <a:gd name="hf" fmla="val 105146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/>
                  <a:t>3</a:t>
                </a:r>
                <a:endParaRPr/>
              </a:p>
            </p:txBody>
          </p:sp>
        </p:grpSp>
        <p:sp>
          <p:nvSpPr>
            <p:cNvPr id="1531418424" name="Textfeld 84"/>
            <p:cNvSpPr txBox="1"/>
            <p:nvPr/>
          </p:nvSpPr>
          <p:spPr bwMode="auto">
            <a:xfrm>
              <a:off x="5417216" y="3183731"/>
              <a:ext cx="18240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400" dirty="0"/>
                <a:t>Mensch bewertet die Antworten (Rangfolge)</a:t>
              </a:r>
              <a:endParaRPr dirty="0"/>
            </a:p>
          </p:txBody>
        </p:sp>
      </p:grpSp>
      <p:sp>
        <p:nvSpPr>
          <p:cNvPr id="2037512502" name="Textfeld 85"/>
          <p:cNvSpPr txBox="1"/>
          <p:nvPr/>
        </p:nvSpPr>
        <p:spPr bwMode="auto">
          <a:xfrm>
            <a:off x="3890277" y="1328737"/>
            <a:ext cx="208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dirty="0"/>
              <a:t>KI-Modell generiert mehrere Antworten auf eine Eingabe.</a:t>
            </a:r>
            <a:endParaRPr dirty="0"/>
          </a:p>
        </p:txBody>
      </p:sp>
      <p:sp>
        <p:nvSpPr>
          <p:cNvPr id="1126041038" name="Textfeld 86"/>
          <p:cNvSpPr txBox="1"/>
          <p:nvPr/>
        </p:nvSpPr>
        <p:spPr bwMode="auto">
          <a:xfrm>
            <a:off x="5525392" y="5099419"/>
            <a:ext cx="2141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dirty="0"/>
              <a:t>Mit diesen Informationen wird ein Belohnungs-modell trainiert.</a:t>
            </a:r>
            <a:endParaRPr dirty="0"/>
          </a:p>
        </p:txBody>
      </p:sp>
      <p:sp>
        <p:nvSpPr>
          <p:cNvPr id="1078938629" name="Textfeld 87"/>
          <p:cNvSpPr txBox="1"/>
          <p:nvPr/>
        </p:nvSpPr>
        <p:spPr bwMode="auto">
          <a:xfrm>
            <a:off x="7786777" y="1531763"/>
            <a:ext cx="208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dirty="0"/>
              <a:t>KI-Modell generiert eine Antwort auf eine Eingabe.</a:t>
            </a:r>
            <a:endParaRPr dirty="0"/>
          </a:p>
        </p:txBody>
      </p:sp>
      <p:sp>
        <p:nvSpPr>
          <p:cNvPr id="2137773105" name="Textfeld 88"/>
          <p:cNvSpPr txBox="1"/>
          <p:nvPr/>
        </p:nvSpPr>
        <p:spPr bwMode="auto">
          <a:xfrm>
            <a:off x="9946285" y="3245091"/>
            <a:ext cx="2080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dirty="0"/>
              <a:t>Das Belohnungsmodell bewertet das Ergebnis und gibt das Feedback an das KI-Modell</a:t>
            </a:r>
            <a:endParaRPr dirty="0"/>
          </a:p>
        </p:txBody>
      </p:sp>
      <p:sp>
        <p:nvSpPr>
          <p:cNvPr id="691598468" name="Textfeld 89"/>
          <p:cNvSpPr txBox="1"/>
          <p:nvPr/>
        </p:nvSpPr>
        <p:spPr bwMode="auto">
          <a:xfrm>
            <a:off x="508533" y="1210634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/>
              <a:t>Reinforcement-Learning</a:t>
            </a:r>
            <a:endParaRPr/>
          </a:p>
        </p:txBody>
      </p:sp>
      <p:sp>
        <p:nvSpPr>
          <p:cNvPr id="1996074009" name="Titel 1"/>
          <p:cNvSpPr txBox="1"/>
          <p:nvPr/>
        </p:nvSpPr>
        <p:spPr bwMode="auto">
          <a:xfrm>
            <a:off x="3306139" y="149829"/>
            <a:ext cx="10515599" cy="1218992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 i="1" u="none">
                <a:solidFill>
                  <a:schemeClr val="tx1"/>
                </a:solidFill>
                <a:latin typeface="IBM Plex Sans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Feintuning des LLMs</a:t>
            </a:r>
          </a:p>
        </p:txBody>
      </p:sp>
      <p:sp>
        <p:nvSpPr>
          <p:cNvPr id="1259813286" name="Textfeld 1"/>
          <p:cNvSpPr txBox="1"/>
          <p:nvPr/>
        </p:nvSpPr>
        <p:spPr bwMode="auto">
          <a:xfrm>
            <a:off x="7786777" y="5838084"/>
            <a:ext cx="2888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u="sng">
                <a:hlinkClick r:id="rId3"/>
              </a:rPr>
              <a:t>https://icons8.de/icon/cLRMWz67wQli/deep-learning</a:t>
            </a:r>
            <a:r>
              <a:rPr lang="de-DE" sz="800"/>
              <a:t> Alle Rechte vorbehalten.</a:t>
            </a:r>
            <a:endParaRPr lang="en-US" sz="800"/>
          </a:p>
          <a:p>
            <a:pPr>
              <a:defRPr/>
            </a:pPr>
            <a:endParaRPr lang="en-US" sz="800"/>
          </a:p>
          <a:p>
            <a:pPr>
              <a:defRPr/>
            </a:pPr>
            <a:endParaRPr lang="de-DE" sz="800"/>
          </a:p>
        </p:txBody>
      </p:sp>
      <p:sp>
        <p:nvSpPr>
          <p:cNvPr id="1389028355" name="Textfeld 4"/>
          <p:cNvSpPr txBox="1"/>
          <p:nvPr/>
        </p:nvSpPr>
        <p:spPr bwMode="auto">
          <a:xfrm>
            <a:off x="2182113" y="5118851"/>
            <a:ext cx="96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Neuronales Netz</a:t>
            </a:r>
            <a:endParaRPr/>
          </a:p>
        </p:txBody>
      </p:sp>
      <p:sp>
        <p:nvSpPr>
          <p:cNvPr id="1903424158" name="Textfeld 5"/>
          <p:cNvSpPr txBox="1"/>
          <p:nvPr/>
        </p:nvSpPr>
        <p:spPr bwMode="auto">
          <a:xfrm>
            <a:off x="8985988" y="5083590"/>
            <a:ext cx="96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Neuronales Netz</a:t>
            </a:r>
            <a:endParaRPr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99A81CB-022D-0331-891E-BCCEB9553C54}"/>
              </a:ext>
            </a:extLst>
          </p:cNvPr>
          <p:cNvGrpSpPr/>
          <p:nvPr/>
        </p:nvGrpSpPr>
        <p:grpSpPr>
          <a:xfrm>
            <a:off x="9466136" y="3346213"/>
            <a:ext cx="511798" cy="606920"/>
            <a:chOff x="4959504" y="3298657"/>
            <a:chExt cx="511798" cy="606920"/>
          </a:xfrm>
        </p:grpSpPr>
        <p:pic>
          <p:nvPicPr>
            <p:cNvPr id="4" name="Grafik 24" descr="Daumen runter Silhouette">
              <a:extLst>
                <a:ext uri="{FF2B5EF4-FFF2-40B4-BE49-F238E27FC236}">
                  <a16:creationId xmlns:a16="http://schemas.microsoft.com/office/drawing/2014/main" id="{6E14F494-4CE6-77EC-E9F2-396E5F806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/>
          </p:blipFill>
          <p:spPr bwMode="auto">
            <a:xfrm>
              <a:off x="4959504" y="3298657"/>
              <a:ext cx="366864" cy="366864"/>
            </a:xfrm>
            <a:prstGeom prst="rect">
              <a:avLst/>
            </a:prstGeom>
          </p:spPr>
        </p:pic>
        <p:pic>
          <p:nvPicPr>
            <p:cNvPr id="5" name="Grafik 33" descr="Daumen hoch-Zeichen Silhouette">
              <a:extLst>
                <a:ext uri="{FF2B5EF4-FFF2-40B4-BE49-F238E27FC236}">
                  <a16:creationId xmlns:a16="http://schemas.microsoft.com/office/drawing/2014/main" id="{19A47279-6DA9-D0C7-87AC-831F0C027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/>
          </p:blipFill>
          <p:spPr bwMode="auto">
            <a:xfrm>
              <a:off x="5104438" y="3538713"/>
              <a:ext cx="366864" cy="366864"/>
            </a:xfrm>
            <a:prstGeom prst="rect">
              <a:avLst/>
            </a:prstGeom>
          </p:spPr>
        </p:pic>
      </p:grpSp>
      <p:sp>
        <p:nvSpPr>
          <p:cNvPr id="6" name="Pfeil: nach unten 43">
            <a:extLst>
              <a:ext uri="{FF2B5EF4-FFF2-40B4-BE49-F238E27FC236}">
                <a16:creationId xmlns:a16="http://schemas.microsoft.com/office/drawing/2014/main" id="{7C2A98DD-E81A-3A23-7666-9E193343AAFB}"/>
              </a:ext>
            </a:extLst>
          </p:cNvPr>
          <p:cNvSpPr/>
          <p:nvPr/>
        </p:nvSpPr>
        <p:spPr bwMode="auto">
          <a:xfrm>
            <a:off x="4811671" y="2842231"/>
            <a:ext cx="405352" cy="2154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E5C9B0AA-A26F-E771-DDF0-D74E17630037}"/>
              </a:ext>
            </a:extLst>
          </p:cNvPr>
          <p:cNvSpPr txBox="1"/>
          <p:nvPr/>
        </p:nvSpPr>
        <p:spPr bwMode="auto">
          <a:xfrm>
            <a:off x="10559870" y="6075468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800" dirty="0"/>
              <a:t>Abbildung: eigene Darstellung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3985940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Begrüßung &amp; interaktiver Einstieg</a:t>
            </a:r>
            <a:endParaRPr/>
          </a:p>
          <a:p>
            <a:pPr>
              <a:defRPr/>
            </a:pPr>
            <a:r>
              <a:rPr lang="de-DE"/>
              <a:t>Grundlagen &amp; Begriffe</a:t>
            </a:r>
            <a:endParaRPr/>
          </a:p>
          <a:p>
            <a:pPr>
              <a:defRPr/>
            </a:pPr>
            <a:r>
              <a:rPr lang="de-DE"/>
              <a:t>Generative KI &amp; wissenschaftliches Arbeiten</a:t>
            </a:r>
            <a:endParaRPr/>
          </a:p>
          <a:p>
            <a:pPr>
              <a:defRPr/>
            </a:pPr>
            <a:r>
              <a:rPr lang="de-DE"/>
              <a:t>Hands on ChatGPT: seminarbezogener Praxistest</a:t>
            </a:r>
            <a:endParaRPr/>
          </a:p>
          <a:p>
            <a:pPr>
              <a:defRPr/>
            </a:pPr>
            <a:r>
              <a:rPr lang="de-DE"/>
              <a:t>Fragen &amp; Abschluss</a:t>
            </a:r>
            <a:endParaRPr/>
          </a:p>
        </p:txBody>
      </p:sp>
      <p:sp>
        <p:nvSpPr>
          <p:cNvPr id="1538351972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53492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Unbedingt beachten:</a:t>
            </a:r>
            <a:endParaRPr/>
          </a:p>
        </p:txBody>
      </p:sp>
      <p:sp>
        <p:nvSpPr>
          <p:cNvPr id="682913627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38200" y="1760220"/>
            <a:ext cx="10515599" cy="459612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de-DE" dirty="0"/>
              <a:t>Sprachgenerierende KI-Systeme sind darauf trainiert, menschenähnliche Texte bzw. Dialoge zu erzeugen.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de-DE" dirty="0"/>
              <a:t>Sie sind </a:t>
            </a:r>
            <a:r>
              <a:rPr lang="de-DE" b="1" dirty="0"/>
              <a:t>nicht</a:t>
            </a:r>
            <a:r>
              <a:rPr lang="de-DE" dirty="0"/>
              <a:t> darauf trainiert, inhaltlich richtige Texte zu generieren. Sie sind </a:t>
            </a:r>
            <a:r>
              <a:rPr lang="de-DE" b="1" dirty="0"/>
              <a:t>keine Wissensmodelle</a:t>
            </a:r>
            <a:r>
              <a:rPr lang="de-DE" dirty="0"/>
              <a:t>, sondern arbeiten mit Wahrscheinlichkeiten! Halluzinationen sind möglich!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de-DE" dirty="0" err="1"/>
              <a:t>Biases</a:t>
            </a:r>
            <a:r>
              <a:rPr lang="de-DE" dirty="0"/>
              <a:t>, Fehler oder Lücken in den Trainingsdaten schlagen sich im Output nieder.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de-DE" dirty="0"/>
              <a:t>Neue Chatbot-Versionen haben oft Zugriff auf das Internet und geben Internetquellen an. Die angegebenen Quellen sind unbedingt auf Qualität/tatsächliche Relevanz zu prüfen. 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20612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Ethische &amp; ökologische Herausforderungen</a:t>
            </a:r>
            <a:endParaRPr/>
          </a:p>
        </p:txBody>
      </p:sp>
      <p:sp>
        <p:nvSpPr>
          <p:cNvPr id="1696288977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404728" name="Titel 1"/>
          <p:cNvSpPr>
            <a:spLocks noGrp="1"/>
          </p:cNvSpPr>
          <p:nvPr>
            <p:ph type="title"/>
          </p:nvPr>
        </p:nvSpPr>
        <p:spPr bwMode="auto">
          <a:xfrm>
            <a:off x="404218" y="606830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Prekäre Klickarbeit</a:t>
            </a:r>
            <a:endParaRPr/>
          </a:p>
        </p:txBody>
      </p:sp>
      <p:pic>
        <p:nvPicPr>
          <p:cNvPr id="66842533" name="Grafik 2"/>
          <p:cNvPicPr>
            <a:picLocks noChangeAspect="1"/>
          </p:cNvPicPr>
          <p:nvPr/>
        </p:nvPicPr>
        <p:blipFill rotWithShape="1">
          <a:blip r:embed="rId3"/>
          <a:srcRect t="10090"/>
          <a:stretch/>
        </p:blipFill>
        <p:spPr bwMode="auto">
          <a:xfrm>
            <a:off x="5662018" y="548639"/>
            <a:ext cx="5150695" cy="5702531"/>
          </a:xfrm>
          <a:prstGeom prst="rect">
            <a:avLst/>
          </a:prstGeom>
        </p:spPr>
      </p:pic>
      <p:sp>
        <p:nvSpPr>
          <p:cNvPr id="387401324" name="Textfeld 3"/>
          <p:cNvSpPr txBox="1"/>
          <p:nvPr/>
        </p:nvSpPr>
        <p:spPr bwMode="auto">
          <a:xfrm>
            <a:off x="404218" y="5543284"/>
            <a:ext cx="488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Quelle: </a:t>
            </a:r>
            <a:r>
              <a:rPr lang="de-DE" sz="1100" dirty="0">
                <a:hlinkClick r:id="rId4"/>
              </a:rPr>
              <a:t>https://netzpolitik.org/2023/globaler-sueden-prekaere-klickarbeit-hinter-den-kulissen-von-chatgpt/</a:t>
            </a:r>
            <a:endParaRPr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8399230" name="Titel 1"/>
          <p:cNvSpPr>
            <a:spLocks noGrp="1"/>
          </p:cNvSpPr>
          <p:nvPr>
            <p:ph type="title"/>
          </p:nvPr>
        </p:nvSpPr>
        <p:spPr bwMode="auto">
          <a:xfrm>
            <a:off x="758780" y="233364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Blackbox genKI &amp; Biases</a:t>
            </a:r>
            <a:endParaRPr/>
          </a:p>
        </p:txBody>
      </p:sp>
      <p:pic>
        <p:nvPicPr>
          <p:cNvPr id="1070217409" name="Grafik 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879117" y="1662640"/>
            <a:ext cx="4035880" cy="2106246"/>
          </a:xfrm>
          <a:prstGeom prst="rect">
            <a:avLst/>
          </a:prstGeom>
        </p:spPr>
      </p:pic>
      <p:grpSp>
        <p:nvGrpSpPr>
          <p:cNvPr id="1910973387" name="Gruppieren 3"/>
          <p:cNvGrpSpPr/>
          <p:nvPr/>
        </p:nvGrpSpPr>
        <p:grpSpPr bwMode="auto">
          <a:xfrm>
            <a:off x="109992" y="3352898"/>
            <a:ext cx="6115628" cy="2931043"/>
            <a:chOff x="4429943" y="2348909"/>
            <a:chExt cx="4816134" cy="264825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4532020" y="2348909"/>
              <a:ext cx="4714057" cy="2357029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 bwMode="auto">
            <a:xfrm>
              <a:off x="4429943" y="4774697"/>
              <a:ext cx="4651513" cy="22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000">
                  <a:latin typeface="Calibri"/>
                  <a:ea typeface="Calibri"/>
                  <a:cs typeface="Calibri"/>
                </a:rPr>
                <a:t>Snyder, Kieran: ChatGPT writes job posts, 19.1.2023, URL: </a:t>
              </a:r>
              <a:r>
                <a:rPr lang="de-DE" sz="1000" u="sng">
                  <a:latin typeface="Calibri"/>
                  <a:ea typeface="Calibri"/>
                  <a:cs typeface="Calibri"/>
                  <a:hlinkClick r:id="rId5"/>
                </a:rPr>
                <a:t>https://textio.com/blog/chatgpt-writes-job-posts</a:t>
              </a:r>
              <a:r>
                <a:rPr lang="de-DE" sz="1000">
                  <a:latin typeface="Calibri"/>
                  <a:ea typeface="Calibri"/>
                  <a:cs typeface="Calibri"/>
                </a:rPr>
                <a:t> </a:t>
              </a:r>
              <a:endParaRPr lang="de-DE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709519559" name="Gruppieren 8"/>
          <p:cNvGrpSpPr/>
          <p:nvPr/>
        </p:nvGrpSpPr>
        <p:grpSpPr bwMode="auto">
          <a:xfrm>
            <a:off x="7785788" y="1430839"/>
            <a:ext cx="4035880" cy="4884724"/>
            <a:chOff x="7785788" y="1430839"/>
            <a:chExt cx="4035880" cy="488472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6"/>
            <a:stretch/>
          </p:blipFill>
          <p:spPr bwMode="auto">
            <a:xfrm>
              <a:off x="7785788" y="1430839"/>
              <a:ext cx="4035880" cy="413084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 bwMode="auto">
            <a:xfrm>
              <a:off x="7785788" y="5607677"/>
              <a:ext cx="4035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000">
                  <a:latin typeface="Calibri"/>
                  <a:ea typeface="Calibri"/>
                  <a:cs typeface="Calibri"/>
                </a:rPr>
                <a:t>Quelle: Spiegel online, 17.03.2025, URL: </a:t>
              </a:r>
              <a:r>
                <a:rPr lang="de-DE" sz="1000" u="sng">
                  <a:latin typeface="Calibri"/>
                  <a:ea typeface="Calibri"/>
                  <a:cs typeface="Calibri"/>
                  <a:hlinkClick r:id="rId7"/>
                </a:rPr>
                <a:t>https://www.spiegel.de/ausland/chatgpt-und-perplexity-ai-russland-manipuliert-westliche-chatbots-fuer-seine-propaganda-a-7e276236-cac3-4f35-8ad4-40eaba1c8caf</a:t>
              </a:r>
              <a:r>
                <a:rPr lang="de-DE" sz="1000">
                  <a:latin typeface="Calibri"/>
                  <a:ea typeface="Calibri"/>
                  <a:cs typeface="Calibri"/>
                </a:rPr>
                <a:t> </a:t>
              </a:r>
              <a:endParaRPr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9357795" name="Titel 1"/>
          <p:cNvSpPr>
            <a:spLocks noGrp="1"/>
          </p:cNvSpPr>
          <p:nvPr>
            <p:ph type="title"/>
          </p:nvPr>
        </p:nvSpPr>
        <p:spPr bwMode="auto">
          <a:xfrm>
            <a:off x="766010" y="292128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genKI</a:t>
            </a:r>
            <a:r>
              <a:rPr lang="de-DE" dirty="0"/>
              <a:t> als Klima- &amp; Ressourcenkiller</a:t>
            </a:r>
            <a:endParaRPr dirty="0"/>
          </a:p>
        </p:txBody>
      </p:sp>
      <p:sp>
        <p:nvSpPr>
          <p:cNvPr id="1048754846" name="Rechteck 2"/>
          <p:cNvSpPr/>
          <p:nvPr/>
        </p:nvSpPr>
        <p:spPr bwMode="auto">
          <a:xfrm>
            <a:off x="5237018" y="1672071"/>
            <a:ext cx="6712751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1600">
                <a:latin typeface="Calibri"/>
                <a:ea typeface="Calibri"/>
                <a:cs typeface="Calibri"/>
              </a:rPr>
              <a:t>Verbrauch ChatGPT-Promptanfrage: 6,8 Wattstunden 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1600">
                <a:latin typeface="Calibri"/>
                <a:ea typeface="Calibri"/>
                <a:cs typeface="Calibri"/>
              </a:rPr>
              <a:t>gewöhnliche Google-Abfrage: 0,3 Wattstunden 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à"/>
              <a:defRPr/>
            </a:pPr>
            <a:r>
              <a:rPr lang="de-DE" sz="1600">
                <a:latin typeface="Calibri"/>
                <a:ea typeface="Calibri"/>
                <a:cs typeface="Calibri"/>
              </a:rPr>
              <a:t>ChatGPT verbraucht täglich so viel Strom wie 17.000 US-Haushalte </a:t>
            </a:r>
            <a:endParaRPr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de-DE" sz="160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1600">
                <a:latin typeface="Calibri"/>
                <a:ea typeface="Calibri"/>
                <a:cs typeface="Calibri"/>
              </a:rPr>
              <a:t>Verbrauch wird weiter wachsen, bis 2027 auf 500 Terawattstunden pro Jahr, 2,6-fache des Bedarfs von 2023</a:t>
            </a:r>
            <a:br>
              <a:rPr lang="de-DE" sz="1600">
                <a:latin typeface="Calibri"/>
                <a:ea typeface="Calibri"/>
                <a:cs typeface="Calibri"/>
              </a:rPr>
            </a:br>
            <a:endParaRPr lang="de-DE" sz="160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sz="1050">
                <a:latin typeface="Calibri"/>
                <a:ea typeface="Calibri"/>
                <a:cs typeface="Calibri"/>
              </a:rPr>
              <a:t>Quelle:  Statista Research Department, 2005</a:t>
            </a:r>
            <a:endParaRPr>
              <a:latin typeface="Calibri"/>
              <a:ea typeface="Calibri"/>
              <a:cs typeface="Calibri"/>
            </a:endParaRPr>
          </a:p>
        </p:txBody>
      </p:sp>
      <p:pic>
        <p:nvPicPr>
          <p:cNvPr id="1645370193" name="Grafik 3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8312041" y="4073852"/>
            <a:ext cx="3637728" cy="2113214"/>
          </a:xfrm>
          <a:prstGeom prst="rect">
            <a:avLst/>
          </a:prstGeom>
        </p:spPr>
      </p:pic>
      <p:pic>
        <p:nvPicPr>
          <p:cNvPr id="1654163653" name="Grafik 4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838200" y="2061291"/>
            <a:ext cx="3949478" cy="2735416"/>
          </a:xfrm>
          <a:prstGeom prst="rect">
            <a:avLst/>
          </a:prstGeom>
        </p:spPr>
      </p:pic>
      <p:pic>
        <p:nvPicPr>
          <p:cNvPr id="348637827" name="Grafik 5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838200" y="4567457"/>
            <a:ext cx="3239218" cy="16196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849612" name="Rechteck 2"/>
          <p:cNvSpPr/>
          <p:nvPr/>
        </p:nvSpPr>
        <p:spPr bwMode="auto">
          <a:xfrm>
            <a:off x="4674005" y="1067813"/>
            <a:ext cx="7517995" cy="522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Ein einzelner (!) Chatverlauf mit ChatGPT benötigt ca. 500 Milliliter Wasser. Also eine kleine 0,5 Liter Wasserflasche. 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Allein ChatGPT hat täglich 1 Milliarde Anfragen. 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dirty="0"/>
              <a:t>Wasser wird benötigt für: 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de-DE" dirty="0"/>
              <a:t>Kühlung der Systeme 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de-DE" dirty="0"/>
              <a:t>indirekter Wasserverbrauch für Stromerzeugung und Chipproduktion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de-DE" dirty="0"/>
              <a:t>Training der Systeme 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r>
              <a:rPr lang="de-DE" dirty="0"/>
              <a:t>Herstellung der Server 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Gesamtwasserverbrauch für KI-Technologie 2023: 175 Milliarden Liter </a:t>
            </a:r>
            <a:endParaRPr dirty="0"/>
          </a:p>
          <a:p>
            <a:pPr>
              <a:defRPr/>
            </a:pPr>
            <a:r>
              <a:rPr lang="de-DE" dirty="0"/>
              <a:t>Prognosen bis 2030: 664 Milliarden Liter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Besonders kritisch: Die gigantischen KI-Serverfarmen stehen häufig in Regionen mit Wasserknappheit - dramatische Folgen für Mensch und Umwelt sind absehbar.</a:t>
            </a:r>
            <a:endParaRPr dirty="0"/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dirty="0">
              <a:latin typeface="Calibri"/>
              <a:ea typeface="Calibri"/>
              <a:cs typeface="Calibri"/>
            </a:endParaRPr>
          </a:p>
        </p:txBody>
      </p:sp>
      <p:sp>
        <p:nvSpPr>
          <p:cNvPr id="4382551" name="Textfeld 3"/>
          <p:cNvSpPr txBox="1"/>
          <p:nvPr/>
        </p:nvSpPr>
        <p:spPr bwMode="auto">
          <a:xfrm>
            <a:off x="4674004" y="5818472"/>
            <a:ext cx="7517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>
                <a:latin typeface="Calibri"/>
                <a:ea typeface="Calibri"/>
                <a:cs typeface="Calibri"/>
              </a:rPr>
              <a:t>Quelle: </a:t>
            </a:r>
            <a:r>
              <a:rPr lang="de-DE" sz="1000" u="sng">
                <a:latin typeface="Calibri"/>
                <a:ea typeface="Calibri"/>
                <a:cs typeface="Calibri"/>
                <a:hlinkClick r:id="rId3" tooltip="https://arxiv.org/search/cs?searchtype=author&amp;query=Li,+P"/>
              </a:rPr>
              <a:t>Pengfei Li</a:t>
            </a:r>
            <a:r>
              <a:rPr lang="de-DE" sz="1000">
                <a:latin typeface="Calibri"/>
                <a:ea typeface="Calibri"/>
                <a:cs typeface="Calibri"/>
              </a:rPr>
              <a:t>, </a:t>
            </a:r>
            <a:r>
              <a:rPr lang="de-DE" sz="1000" u="sng">
                <a:latin typeface="Calibri"/>
                <a:ea typeface="Calibri"/>
                <a:cs typeface="Calibri"/>
                <a:hlinkClick r:id="rId4" tooltip="https://arxiv.org/search/cs?searchtype=author&amp;query=Yang,+J"/>
              </a:rPr>
              <a:t>Jianyi Yang</a:t>
            </a:r>
            <a:r>
              <a:rPr lang="de-DE" sz="1000">
                <a:latin typeface="Calibri"/>
                <a:ea typeface="Calibri"/>
                <a:cs typeface="Calibri"/>
              </a:rPr>
              <a:t>, </a:t>
            </a:r>
            <a:r>
              <a:rPr lang="de-DE" sz="1000" u="sng">
                <a:latin typeface="Calibri"/>
                <a:ea typeface="Calibri"/>
                <a:cs typeface="Calibri"/>
                <a:hlinkClick r:id="rId5" tooltip="https://arxiv.org/search/cs?searchtype=author&amp;query=Islam,+M+A"/>
              </a:rPr>
              <a:t>Mohammad A. Islam</a:t>
            </a:r>
            <a:r>
              <a:rPr lang="de-DE" sz="1000">
                <a:latin typeface="Calibri"/>
                <a:ea typeface="Calibri"/>
                <a:cs typeface="Calibri"/>
              </a:rPr>
              <a:t>, </a:t>
            </a:r>
            <a:r>
              <a:rPr lang="de-DE" sz="1000" u="sng">
                <a:latin typeface="Calibri"/>
                <a:ea typeface="Calibri"/>
                <a:cs typeface="Calibri"/>
                <a:hlinkClick r:id="rId6" tooltip="https://arxiv.org/search/cs?searchtype=author&amp;query=Ren,+S"/>
              </a:rPr>
              <a:t>Shaolei Ren</a:t>
            </a:r>
            <a:r>
              <a:rPr lang="de-DE" sz="1000">
                <a:latin typeface="Calibri"/>
                <a:ea typeface="Calibri"/>
                <a:cs typeface="Calibri"/>
              </a:rPr>
              <a:t>: </a:t>
            </a:r>
            <a:r>
              <a:rPr lang="en-US" sz="1000">
                <a:latin typeface="Calibri"/>
                <a:ea typeface="Calibri"/>
                <a:cs typeface="Calibri"/>
              </a:rPr>
              <a:t>Making AI Less "Thirsty": Uncovering and Addressing the Secret Water Footprint of AI Models, Cornell University (2023) 2025, URL: </a:t>
            </a:r>
            <a:r>
              <a:rPr lang="en-US" sz="1000" u="sng">
                <a:latin typeface="Calibri"/>
                <a:ea typeface="Calibri"/>
                <a:cs typeface="Calibri"/>
                <a:hlinkClick r:id="rId7" tooltip="https://arxiv.org/abs/2304.03271"/>
              </a:rPr>
              <a:t>https://arxiv.org/abs/2304.03271</a:t>
            </a:r>
            <a:r>
              <a:rPr lang="en-US" sz="1000">
                <a:latin typeface="Calibri"/>
                <a:ea typeface="Calibri"/>
                <a:cs typeface="Calibri"/>
              </a:rPr>
              <a:t>; OpenAI; Tagesschau, URL: </a:t>
            </a:r>
            <a:r>
              <a:rPr lang="en-US" sz="1000" u="sng">
                <a:latin typeface="Calibri"/>
                <a:ea typeface="Calibri"/>
                <a:cs typeface="Calibri"/>
                <a:hlinkClick r:id="rId8" tooltip="https://www.tagesschau.de/wissen/klima/ki-energieverbrauch-100.html"/>
              </a:rPr>
              <a:t>https://www.tagesschau.de/wissen/klima/ki-energieverbrauch-100.html</a:t>
            </a:r>
            <a:r>
              <a:rPr lang="en-US" sz="1000">
                <a:latin typeface="Calibri"/>
                <a:ea typeface="Calibri"/>
                <a:cs typeface="Calibri"/>
              </a:rPr>
              <a:t> </a:t>
            </a:r>
            <a:endParaRPr lang="de-DE" sz="1000">
              <a:latin typeface="Calibri"/>
              <a:ea typeface="Calibri"/>
              <a:cs typeface="Calibri"/>
            </a:endParaRPr>
          </a:p>
        </p:txBody>
      </p:sp>
      <p:pic>
        <p:nvPicPr>
          <p:cNvPr id="1419277728" name="Grafik 10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>
            <a:off x="107577" y="2215951"/>
            <a:ext cx="4416098" cy="2632674"/>
          </a:xfrm>
          <a:prstGeom prst="rect">
            <a:avLst/>
          </a:prstGeom>
        </p:spPr>
      </p:pic>
      <p:sp>
        <p:nvSpPr>
          <p:cNvPr id="336803751" name="Textfeld 11"/>
          <p:cNvSpPr txBox="1"/>
          <p:nvPr/>
        </p:nvSpPr>
        <p:spPr bwMode="auto">
          <a:xfrm>
            <a:off x="107576" y="4848625"/>
            <a:ext cx="4416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>
                <a:latin typeface="Calibri"/>
                <a:ea typeface="Calibri"/>
                <a:cs typeface="Calibri"/>
              </a:rPr>
              <a:t>Greenpeace: Umweltauswirkungen Künstliche Intelligenz, Hamburg 2025, URL: </a:t>
            </a:r>
            <a:r>
              <a:rPr lang="de-DE" sz="1000" u="sng">
                <a:latin typeface="Calibri"/>
                <a:ea typeface="Calibri"/>
                <a:cs typeface="Calibri"/>
                <a:hlinkClick r:id="rId10"/>
              </a:rPr>
              <a:t>https://www.greenpeace.de/ueber-uns/loesungen-finden/kuenstliche-intelligenz-energieverbrauch-und-umweltauswirkungen</a:t>
            </a:r>
            <a:r>
              <a:rPr lang="de-DE" sz="1000">
                <a:latin typeface="Calibri"/>
                <a:ea typeface="Calibri"/>
                <a:cs typeface="Calibri"/>
              </a:rPr>
              <a:t> </a:t>
            </a:r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5945369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Generative KI</a:t>
            </a:r>
            <a:br>
              <a:rPr lang="en-GB"/>
            </a:br>
            <a:r>
              <a:rPr lang="en-GB"/>
              <a:t>&amp;</a:t>
            </a:r>
            <a:br>
              <a:rPr lang="en-GB"/>
            </a:br>
            <a:r>
              <a:rPr lang="en-GB"/>
              <a:t>wissenschaftliches Arbeiten</a:t>
            </a:r>
            <a:endParaRPr/>
          </a:p>
        </p:txBody>
      </p:sp>
      <p:sp>
        <p:nvSpPr>
          <p:cNvPr id="225927074" name="Textplatzhalter 4"/>
          <p:cNvSpPr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de-DE"/>
              <a:t>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955504" name="Titel 3"/>
          <p:cNvSpPr>
            <a:spLocks noGrp="1"/>
          </p:cNvSpPr>
          <p:nvPr>
            <p:ph type="title"/>
          </p:nvPr>
        </p:nvSpPr>
        <p:spPr bwMode="auto">
          <a:xfrm>
            <a:off x="1085850" y="2239148"/>
            <a:ext cx="10515600" cy="17691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3600"/>
              <a:t>Welche Funktion(en) hat das Schreiben in der Wissenschaft, das wissenschaftliche Schreiben?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770196" name="Titel 1"/>
          <p:cNvSpPr>
            <a:spLocks noGrp="1"/>
          </p:cNvSpPr>
          <p:nvPr>
            <p:ph type="title"/>
          </p:nvPr>
        </p:nvSpPr>
        <p:spPr bwMode="auto">
          <a:xfrm>
            <a:off x="455814" y="372305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Die Phasen des wissenschaftlichen Schreibens</a:t>
            </a:r>
            <a:endParaRPr/>
          </a:p>
        </p:txBody>
      </p:sp>
      <p:graphicFrame>
        <p:nvGraphicFramePr>
          <p:cNvPr id="1047713009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02380"/>
              </p:ext>
            </p:extLst>
          </p:nvPr>
        </p:nvGraphicFramePr>
        <p:xfrm>
          <a:off x="455814" y="1028700"/>
          <a:ext cx="11280371" cy="5333170"/>
        </p:xfrm>
        <a:graphic>
          <a:graphicData uri="http://schemas.openxmlformats.org/drawingml/2006/table">
            <a:tbl>
              <a:tblPr firstRow="1" firstCol="1" bandRow="1"/>
              <a:tblGrid>
                <a:gridCol w="171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Phase im Schreibprozess</a:t>
                      </a:r>
                      <a:endParaRPr/>
                    </a:p>
                  </a:txBody>
                  <a:tcPr marL="30331" marR="3033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Unverzichtbare menschliche Handlung</a:t>
                      </a:r>
                      <a:endParaRPr/>
                    </a:p>
                  </a:txBody>
                  <a:tcPr marL="30331" marR="3033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Potentiell hilfreiche KI-generierte Texte</a:t>
                      </a:r>
                      <a:endParaRPr/>
                    </a:p>
                  </a:txBody>
                  <a:tcPr marL="30331" marR="3033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Mögliche KI-Tools</a:t>
                      </a:r>
                      <a:endParaRPr/>
                    </a:p>
                  </a:txBody>
                  <a:tcPr marL="30331" marR="30331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latin typeface="Calibri"/>
                          <a:ea typeface="Calibri"/>
                          <a:cs typeface="Calibri"/>
                        </a:rPr>
                        <a:t>Findungsphase</a:t>
                      </a:r>
                      <a:endParaRPr/>
                    </a:p>
                  </a:txBody>
                  <a:tcPr marL="30331" marR="30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Klärung der eigenen Gedanken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Feststellung der eigenen Fragestellung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Schwerpunktsetzung bei Recherche und Lektüre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Mögliche Themen &amp; Fragestellungen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Literaturlisten &amp; -zusammen-fassungen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ResearchRabbit,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Perplexity AI; Connectedpapers,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Litmaps;</a:t>
                      </a:r>
                      <a:endParaRPr/>
                    </a:p>
                  </a:txBody>
                  <a:tcPr marL="30331" marR="303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latin typeface="Calibri"/>
                          <a:ea typeface="Calibri"/>
                          <a:cs typeface="Calibri"/>
                        </a:rPr>
                        <a:t>Datenerhebungs- /Recherchephase</a:t>
                      </a:r>
                      <a:endParaRPr/>
                    </a:p>
                  </a:txBody>
                  <a:tcPr marL="30331" marR="30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Begründete Auswahl von Methoden</a:t>
                      </a:r>
                      <a:endParaRPr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Anpassung und Ausführen von Scripts</a:t>
                      </a:r>
                      <a:endParaRPr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Dokumentierende und interpretierende Notizen</a:t>
                      </a:r>
                      <a:endParaRPr dirty="0"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Vorschläge zur Methodik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Literaturrecherche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marR="0" lvl="0" indent="-34290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Scripts zur Datenauswertung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Handschriften &amp; Transkription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ChatPDF, explainpaper, ResearchRabbit; Elicit, Connectedpapers</a:t>
                      </a:r>
                      <a:endParaRPr/>
                    </a:p>
                  </a:txBody>
                  <a:tcPr marL="30331" marR="303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latin typeface="Calibri"/>
                          <a:ea typeface="Calibri"/>
                          <a:cs typeface="Calibri"/>
                        </a:rPr>
                        <a:t>Formulierungsphase</a:t>
                      </a:r>
                      <a:endParaRPr/>
                    </a:p>
                  </a:txBody>
                  <a:tcPr marL="30331" marR="30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Stichpunkte und Prompts formulieren</a:t>
                      </a:r>
                      <a:endParaRPr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Vorschläge annehmen und verwerfen</a:t>
                      </a:r>
                      <a:endParaRPr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Generierte Sätze überarbeiten und weiterentwickeln</a:t>
                      </a:r>
                      <a:endParaRPr dirty="0"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Ausformulierung von Stichpunkten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Verschiedene Versionen eines Absatzes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Weiterentwicklung von Textfragmenten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ChatGPT, Jenni AI, DeepL, Google Translate</a:t>
                      </a:r>
                      <a:endParaRPr/>
                    </a:p>
                  </a:txBody>
                  <a:tcPr marL="30331" marR="303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latin typeface="Calibri"/>
                          <a:ea typeface="Calibri"/>
                          <a:cs typeface="Calibri"/>
                        </a:rPr>
                        <a:t>Überarbeitungsphase</a:t>
                      </a:r>
                      <a:endParaRPr/>
                    </a:p>
                  </a:txBody>
                  <a:tcPr marL="30331" marR="30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Eigenen/ generierten Text lesen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Bewerten, inwieweit kommunikative Absicht erfüllt/ fachlich korrekt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Menschliches Feedback einholen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Textabschnitte neu-/umschreiben, um Ideen zu kondensieren und kohärente Struktur herzustellen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Zusammenfassung des eigenen Texts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Mögliche Gegenargumente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Perplexity, ChatGPT,</a:t>
                      </a:r>
                      <a:endParaRPr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leonardo.ai, midjourney</a:t>
                      </a:r>
                      <a:endParaRPr/>
                    </a:p>
                  </a:txBody>
                  <a:tcPr marL="30331" marR="303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b="1">
                          <a:latin typeface="Calibri"/>
                          <a:ea typeface="Calibri"/>
                          <a:cs typeface="Calibri"/>
                        </a:rPr>
                        <a:t>Fertigstellungsphase</a:t>
                      </a:r>
                      <a:endParaRPr/>
                    </a:p>
                  </a:txBody>
                  <a:tcPr marL="30331" marR="30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Korrekturen und Bibliografien prüfen</a:t>
                      </a:r>
                      <a:endParaRPr dirty="0"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de-DE" sz="1400">
                          <a:latin typeface="Calibri"/>
                          <a:ea typeface="Calibri"/>
                          <a:cs typeface="Calibri"/>
                        </a:rPr>
                        <a:t>Stilistische, sprachliche &amp; formale Korrektur</a:t>
                      </a:r>
                      <a:endParaRPr/>
                    </a:p>
                  </a:txBody>
                  <a:tcPr marL="30331" marR="30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400" dirty="0">
                          <a:latin typeface="Calibri"/>
                          <a:ea typeface="Calibri"/>
                          <a:cs typeface="Calibri"/>
                        </a:rPr>
                        <a:t>DeepL Write, ChatGPT</a:t>
                      </a:r>
                      <a:endParaRPr dirty="0"/>
                    </a:p>
                  </a:txBody>
                  <a:tcPr marL="30331" marR="303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287774" name="Untertitel 6"/>
          <p:cNvSpPr txBox="1"/>
          <p:nvPr/>
        </p:nvSpPr>
        <p:spPr bwMode="auto">
          <a:xfrm>
            <a:off x="1458336" y="5267171"/>
            <a:ext cx="10246017" cy="703810"/>
          </a:xfrm>
          <a:prstGeom prst="rect">
            <a:avLst/>
          </a:prstGeom>
        </p:spPr>
        <p:txBody>
          <a:bodyPr/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100">
                <a:latin typeface="Calibri"/>
                <a:ea typeface="Calibri"/>
                <a:cs typeface="Calibri"/>
              </a:rPr>
              <a:t>Quelle: </a:t>
            </a:r>
            <a:br>
              <a:rPr lang="de-DE" sz="1100">
                <a:latin typeface="Calibri"/>
                <a:ea typeface="Calibri"/>
                <a:cs typeface="Calibri"/>
              </a:rPr>
            </a:br>
            <a:r>
              <a:rPr lang="de-DE" sz="1100">
                <a:latin typeface="Calibri"/>
                <a:ea typeface="Calibri"/>
                <a:cs typeface="Calibri"/>
              </a:rPr>
              <a:t>Buck, I., Limburg, A. (2023, 14. Juni). Wissenschaftliches Arbeiten und Wissenschaftssozialisation unter Bedingungen von KI-Sprachtools, URL: </a:t>
            </a:r>
            <a:r>
              <a:rPr lang="de-DE" sz="1100" u="sng">
                <a:latin typeface="Calibri"/>
                <a:ea typeface="Calibri"/>
                <a:cs typeface="Calibri"/>
                <a:hlinkClick r:id="rId3" tooltip="https://www.youtube.com/watch?v=C2ul1ZZPocA"/>
              </a:rPr>
              <a:t>https://www.youtube.com/watch?v=C2ul1ZZPocA</a:t>
            </a:r>
            <a:endParaRPr lang="de-DE">
              <a:latin typeface="Calibri"/>
              <a:ea typeface="Calibri"/>
              <a:cs typeface="Calibri"/>
            </a:endParaRPr>
          </a:p>
        </p:txBody>
      </p:sp>
      <p:pic>
        <p:nvPicPr>
          <p:cNvPr id="570728685" name="Grafik 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73446" y="275374"/>
            <a:ext cx="9107171" cy="4991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5487309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Grundlagen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 err="1"/>
              <a:t>Begriffe</a:t>
            </a:r>
            <a:br>
              <a:rPr lang="en-GB" dirty="0"/>
            </a:br>
            <a:r>
              <a:rPr lang="en-GB" sz="2800" dirty="0"/>
              <a:t>(Basic-</a:t>
            </a:r>
            <a:r>
              <a:rPr lang="en-GB" sz="2800" dirty="0" err="1"/>
              <a:t>Variante</a:t>
            </a:r>
            <a:r>
              <a:rPr lang="en-GB" sz="2800" dirty="0"/>
              <a:t>)</a:t>
            </a:r>
            <a:endParaRPr sz="2800" dirty="0"/>
          </a:p>
        </p:txBody>
      </p:sp>
      <p:sp>
        <p:nvSpPr>
          <p:cNvPr id="1595388506" name="Textplatzhalter 4"/>
          <p:cNvSpPr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de-DE"/>
              <a:t>2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809408" name="Textfeld 3"/>
          <p:cNvSpPr txBox="1"/>
          <p:nvPr/>
        </p:nvSpPr>
        <p:spPr bwMode="auto">
          <a:xfrm>
            <a:off x="1085295" y="1344583"/>
            <a:ext cx="7942332" cy="416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800" b="1">
                <a:latin typeface="Calibri"/>
                <a:ea typeface="Calibri"/>
                <a:cs typeface="Calibri"/>
              </a:rPr>
              <a:t>ICH BRAUCHE 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Fachwissen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Übung im wissenschaftlichen/ fachbezogenen Arbeiten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Übung im (wissenschaftlichen) Schreiben 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Recherchekenntnisse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kritische Denkfähigkeiten</a:t>
            </a:r>
            <a:endParaRPr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>
                <a:latin typeface="Calibri"/>
                <a:ea typeface="Calibri"/>
                <a:cs typeface="Calibri"/>
              </a:rPr>
              <a:t>KI-Anwendungskompetenzen</a:t>
            </a:r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9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1622126" name="Textfeld 2"/>
          <p:cNvSpPr txBox="1"/>
          <p:nvPr/>
        </p:nvSpPr>
        <p:spPr bwMode="auto">
          <a:xfrm>
            <a:off x="693821" y="1890886"/>
            <a:ext cx="10804357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800" b="1" dirty="0">
                <a:latin typeface="Calibri"/>
                <a:ea typeface="Calibri"/>
                <a:cs typeface="Calibri"/>
              </a:rPr>
              <a:t>ICH MUSS IMMER BERÜCKSICHTIGEN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Literaturangaben &amp; Zitate mit ChatGPT</a:t>
            </a:r>
            <a:endParaRPr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generative KI ist keine „Quelle“ - nicht zitierfähig, da nicht reproduzierbar und ggf. nicht korrekt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generative KI ist kein Co-Autor - kann keine Verantwortung für Inhalte übernehmen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generative KI ist ein Hilfsmittel und muss als solches zugelassen werden</a:t>
            </a:r>
            <a:endParaRPr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2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22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22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22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22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1826684" name="Titel 1"/>
          <p:cNvSpPr>
            <a:spLocks noGrp="1"/>
          </p:cNvSpPr>
          <p:nvPr>
            <p:ph type="title"/>
          </p:nvPr>
        </p:nvSpPr>
        <p:spPr bwMode="auto">
          <a:xfrm>
            <a:off x="838200" y="514603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Urheberrecht</a:t>
            </a:r>
            <a:endParaRPr/>
          </a:p>
        </p:txBody>
      </p:sp>
      <p:sp>
        <p:nvSpPr>
          <p:cNvPr id="1160751234" name="Rechteck 2"/>
          <p:cNvSpPr/>
          <p:nvPr/>
        </p:nvSpPr>
        <p:spPr bwMode="auto">
          <a:xfrm>
            <a:off x="838200" y="2105561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Erzeugnisse von KI-Systemen sind i.d.R. nicht urheberrechtlich geschützt und können weiterverwendet werden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ob und wie von KI generierte Inhalte zu kennzeichnen sind regelt: a) die gute wissenschaftliche Praxis; b) gesetzliche Rahmenwerke wie z. B. der EU-AI Act; c) AGBs der Anbieter; d) Regelungen der Hochschule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Vorsicht vor unbemerkten Plagiaten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Hochladen und/oder Verarbeiten von Inhalten Dritter in K-Tools ist unzulässig (das betrifft z. B. Zusammenfassungen von Aufsätzen, Überprüfung von Hausarbeiten usw.)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rechtlich noch viele Grauzonen z. B. mit Blick auf Urheberrechtsfragen in Bezug auf Trainingsdaten </a:t>
            </a:r>
            <a:endParaRPr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5211787" name="Titel 1"/>
          <p:cNvSpPr>
            <a:spLocks noGrp="1"/>
          </p:cNvSpPr>
          <p:nvPr>
            <p:ph type="title"/>
          </p:nvPr>
        </p:nvSpPr>
        <p:spPr bwMode="auto">
          <a:xfrm>
            <a:off x="838198" y="351499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Datenschutz</a:t>
            </a:r>
            <a:endParaRPr/>
          </a:p>
        </p:txBody>
      </p:sp>
      <p:sp>
        <p:nvSpPr>
          <p:cNvPr id="206408602" name="Textfeld 2"/>
          <p:cNvSpPr txBox="1"/>
          <p:nvPr/>
        </p:nvSpPr>
        <p:spPr bwMode="auto">
          <a:xfrm>
            <a:off x="838198" y="1804779"/>
            <a:ext cx="1076636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 err="1"/>
              <a:t>jede:r</a:t>
            </a:r>
            <a:r>
              <a:rPr lang="de-DE" sz="2000" dirty="0"/>
              <a:t> hat das Recht auf informationelle Selbstbestimmung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/>
              <a:t>es gelten die Bestimmungen der DSGVO:  Rechtmäßigkeit, Zweckbindung, Transparenz, Datenminimierung, Richtigkeit 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 err="1"/>
              <a:t>genKI</a:t>
            </a:r>
            <a:r>
              <a:rPr lang="de-DE" sz="2000" dirty="0"/>
              <a:t>-Tools sind i.d.R. nicht DSGVO-konform: eingegebene Daten werden überwiegend auf Nicht-EU-Servern gespeichert, weitergenutzt, ggf. weitergegeben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/>
              <a:t>Verarbeitung personenbezogener Daten (Namen, Adressen etc.) oder sensibler Daten (Mails, Protokolle, Zeugnisse, Fotos mit Personen) ist unzulässig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/>
              <a:t>Recht auf Vergessen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/>
              <a:t>Datenschutzrichtlinien der Anbieter beachten</a:t>
            </a:r>
            <a:endParaRPr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/>
              <a:t>Einstellungen beachten: Speicherung widersprechen, Chatverläufe löschen, etc.</a:t>
            </a:r>
            <a:endParaRPr dirty="0"/>
          </a:p>
          <a:p>
            <a:pPr marL="285750" indent="-285750">
              <a:buFont typeface="Wingdings"/>
              <a:buChar char="Ø"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500357" name="Ellipse 75"/>
          <p:cNvSpPr/>
          <p:nvPr/>
        </p:nvSpPr>
        <p:spPr bwMode="auto">
          <a:xfrm>
            <a:off x="8557203" y="1418808"/>
            <a:ext cx="895529" cy="839414"/>
          </a:xfrm>
          <a:prstGeom prst="ellipse">
            <a:avLst/>
          </a:prstGeom>
          <a:solidFill>
            <a:schemeClr val="bg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7877606" name="Titel 1"/>
          <p:cNvSpPr>
            <a:spLocks noGrp="1"/>
          </p:cNvSpPr>
          <p:nvPr>
            <p:ph type="title"/>
          </p:nvPr>
        </p:nvSpPr>
        <p:spPr bwMode="auto">
          <a:xfrm>
            <a:off x="400050" y="2059089"/>
            <a:ext cx="4838700" cy="1769163"/>
          </a:xfrm>
        </p:spPr>
        <p:txBody>
          <a:bodyPr/>
          <a:lstStyle/>
          <a:p>
            <a:pPr>
              <a:defRPr/>
            </a:pPr>
            <a:r>
              <a:rPr lang="de-DE"/>
              <a:t>Gute Wissenschaftliche Praxis</a:t>
            </a:r>
            <a:endParaRPr/>
          </a:p>
        </p:txBody>
      </p:sp>
      <p:sp>
        <p:nvSpPr>
          <p:cNvPr id="1497867143" name="Textfeld 3"/>
          <p:cNvSpPr txBox="1"/>
          <p:nvPr/>
        </p:nvSpPr>
        <p:spPr bwMode="auto">
          <a:xfrm>
            <a:off x="400050" y="5582823"/>
            <a:ext cx="499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/>
              <a:t>Zwölf Kriterien des wissenschaftlichen Arbeitens; Darstellung nach: Balzert, H./ Schröder M./ Schäfer C.: Wissenschaftliches Arbeiten. Ethik, Inhalt &amp; Form wissenschaftlicher Arbeiten, Handwerkszeug, Quellen, Projektmanagement, Präsentation, Dortmund 2015 (2. Aufl.). </a:t>
            </a:r>
            <a:endParaRPr dirty="0"/>
          </a:p>
        </p:txBody>
      </p:sp>
      <p:grpSp>
        <p:nvGrpSpPr>
          <p:cNvPr id="742800793" name="Gruppieren 74"/>
          <p:cNvGrpSpPr/>
          <p:nvPr/>
        </p:nvGrpSpPr>
        <p:grpSpPr bwMode="auto">
          <a:xfrm>
            <a:off x="5542701" y="1200150"/>
            <a:ext cx="5029823" cy="5138883"/>
            <a:chOff x="6536857" y="1199363"/>
            <a:chExt cx="4561292" cy="4781580"/>
          </a:xfrm>
        </p:grpSpPr>
        <p:sp>
          <p:nvSpPr>
            <p:cNvPr id="5" name="Ellipse 4"/>
            <p:cNvSpPr/>
            <p:nvPr/>
          </p:nvSpPr>
          <p:spPr bwMode="auto">
            <a:xfrm>
              <a:off x="7867649" y="2690397"/>
              <a:ext cx="1876425" cy="17691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 bwMode="auto">
            <a:xfrm>
              <a:off x="8081233" y="3144480"/>
              <a:ext cx="1504950" cy="88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400" dirty="0">
                  <a:latin typeface="IBM Plex Mono SemiBold"/>
                </a:rPr>
                <a:t>Wissenschaft-</a:t>
              </a:r>
              <a:r>
                <a:rPr lang="de-DE" sz="1400" dirty="0" err="1">
                  <a:latin typeface="IBM Plex Mono SemiBold"/>
                </a:rPr>
                <a:t>liche</a:t>
              </a:r>
              <a:r>
                <a:rPr lang="de-DE" sz="1400" dirty="0">
                  <a:latin typeface="IBM Plex Mono SemiBold"/>
                </a:rPr>
                <a:t> Qualitäts-kriterien</a:t>
              </a:r>
              <a:endParaRPr dirty="0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8399807" y="1199363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9" name="Gerader Verbinder 8"/>
            <p:cNvCxnSpPr>
              <a:stCxn id="7" idx="4"/>
              <a:endCxn id="5" idx="0"/>
            </p:cNvCxnSpPr>
            <p:nvPr/>
          </p:nvCxnSpPr>
          <p:spPr bwMode="auto">
            <a:xfrm>
              <a:off x="8805862" y="1980413"/>
              <a:ext cx="1" cy="709984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 bwMode="auto">
            <a:xfrm>
              <a:off x="8378289" y="1471757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Objektivität</a:t>
              </a:r>
              <a:endParaRPr dirty="0"/>
            </a:p>
          </p:txBody>
        </p:sp>
        <p:sp>
          <p:nvSpPr>
            <p:cNvPr id="15" name="Ellipse 14"/>
            <p:cNvSpPr/>
            <p:nvPr/>
          </p:nvSpPr>
          <p:spPr bwMode="auto">
            <a:xfrm rot="4275690">
              <a:off x="10079726" y="2132574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10241306" y="3176260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8441117" y="5199893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6546263" y="3184453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10079726" y="4124763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9349926" y="4839928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7457351" y="4905813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6724652" y="4192904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6779901" y="2176002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7466980" y="1462930"/>
              <a:ext cx="812110" cy="7810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 bwMode="auto">
            <a:xfrm>
              <a:off x="9324013" y="1598471"/>
              <a:ext cx="740908" cy="3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00" dirty="0"/>
                <a:t>Überprüf-barkeit</a:t>
              </a:r>
              <a:endParaRPr dirty="0"/>
            </a:p>
          </p:txBody>
        </p:sp>
        <p:sp>
          <p:nvSpPr>
            <p:cNvPr id="34" name="Textfeld 33"/>
            <p:cNvSpPr txBox="1"/>
            <p:nvPr/>
          </p:nvSpPr>
          <p:spPr bwMode="auto">
            <a:xfrm>
              <a:off x="10033776" y="2400962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Ehrlichkeit</a:t>
              </a:r>
              <a:endParaRPr dirty="0"/>
            </a:p>
          </p:txBody>
        </p:sp>
        <p:sp>
          <p:nvSpPr>
            <p:cNvPr id="35" name="Textfeld 34"/>
            <p:cNvSpPr txBox="1"/>
            <p:nvPr/>
          </p:nvSpPr>
          <p:spPr bwMode="auto">
            <a:xfrm>
              <a:off x="10211081" y="3456847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Validität</a:t>
              </a:r>
              <a:endParaRPr dirty="0"/>
            </a:p>
          </p:txBody>
        </p:sp>
        <p:sp>
          <p:nvSpPr>
            <p:cNvPr id="36" name="Textfeld 35"/>
            <p:cNvSpPr txBox="1"/>
            <p:nvPr/>
          </p:nvSpPr>
          <p:spPr bwMode="auto">
            <a:xfrm>
              <a:off x="10064921" y="4318280"/>
              <a:ext cx="887068" cy="38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 err="1"/>
                <a:t>Verständ-lichkeit</a:t>
              </a:r>
              <a:endParaRPr dirty="0"/>
            </a:p>
          </p:txBody>
        </p:sp>
        <p:sp>
          <p:nvSpPr>
            <p:cNvPr id="37" name="Textfeld 36"/>
            <p:cNvSpPr txBox="1"/>
            <p:nvPr/>
          </p:nvSpPr>
          <p:spPr bwMode="auto">
            <a:xfrm>
              <a:off x="8395042" y="5472287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Reliabilität</a:t>
              </a:r>
              <a:endParaRPr dirty="0"/>
            </a:p>
          </p:txBody>
        </p:sp>
        <p:sp>
          <p:nvSpPr>
            <p:cNvPr id="38" name="Textfeld 37"/>
            <p:cNvSpPr txBox="1"/>
            <p:nvPr/>
          </p:nvSpPr>
          <p:spPr bwMode="auto">
            <a:xfrm>
              <a:off x="9324013" y="5104970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Relevanz</a:t>
              </a:r>
              <a:endParaRPr dirty="0"/>
            </a:p>
          </p:txBody>
        </p:sp>
        <p:sp>
          <p:nvSpPr>
            <p:cNvPr id="39" name="Textfeld 38"/>
            <p:cNvSpPr txBox="1"/>
            <p:nvPr/>
          </p:nvSpPr>
          <p:spPr bwMode="auto">
            <a:xfrm>
              <a:off x="7419871" y="5183947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Originalität</a:t>
              </a:r>
              <a:endParaRPr dirty="0"/>
            </a:p>
          </p:txBody>
        </p:sp>
        <p:sp>
          <p:nvSpPr>
            <p:cNvPr id="40" name="Textfeld 39"/>
            <p:cNvSpPr txBox="1"/>
            <p:nvPr/>
          </p:nvSpPr>
          <p:spPr bwMode="auto">
            <a:xfrm>
              <a:off x="6644596" y="4411757"/>
              <a:ext cx="990101" cy="38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Nachvollzieh-</a:t>
              </a:r>
              <a:endParaRPr dirty="0"/>
            </a:p>
            <a:p>
              <a:pPr algn="ctr">
                <a:defRPr/>
              </a:pPr>
              <a:r>
                <a:rPr lang="de-DE" sz="1050" dirty="0" err="1"/>
                <a:t>barkeit</a:t>
              </a:r>
              <a:endParaRPr dirty="0"/>
            </a:p>
          </p:txBody>
        </p:sp>
        <p:sp>
          <p:nvSpPr>
            <p:cNvPr id="41" name="Textfeld 40"/>
            <p:cNvSpPr txBox="1"/>
            <p:nvPr/>
          </p:nvSpPr>
          <p:spPr bwMode="auto">
            <a:xfrm>
              <a:off x="6536857" y="3386261"/>
              <a:ext cx="887068" cy="38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 err="1"/>
                <a:t>Verantwor-tung</a:t>
              </a:r>
              <a:endParaRPr dirty="0"/>
            </a:p>
          </p:txBody>
        </p:sp>
        <p:sp>
          <p:nvSpPr>
            <p:cNvPr id="42" name="Textfeld 41"/>
            <p:cNvSpPr txBox="1"/>
            <p:nvPr/>
          </p:nvSpPr>
          <p:spPr bwMode="auto">
            <a:xfrm>
              <a:off x="6735868" y="2440334"/>
              <a:ext cx="887068" cy="23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50" dirty="0"/>
                <a:t>Fairness</a:t>
              </a:r>
              <a:endParaRPr dirty="0"/>
            </a:p>
          </p:txBody>
        </p:sp>
        <p:sp>
          <p:nvSpPr>
            <p:cNvPr id="43" name="Textfeld 42"/>
            <p:cNvSpPr txBox="1"/>
            <p:nvPr/>
          </p:nvSpPr>
          <p:spPr bwMode="auto">
            <a:xfrm>
              <a:off x="7429500" y="1600911"/>
              <a:ext cx="887068" cy="51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000" dirty="0"/>
                <a:t>Logische </a:t>
              </a:r>
              <a:r>
                <a:rPr lang="de-DE" sz="1000" dirty="0" err="1"/>
                <a:t>Argumenta-tion</a:t>
              </a:r>
              <a:endParaRPr dirty="0"/>
            </a:p>
          </p:txBody>
        </p:sp>
        <p:cxnSp>
          <p:nvCxnSpPr>
            <p:cNvPr id="44" name="Gerader Verbinder 43"/>
            <p:cNvCxnSpPr/>
            <p:nvPr/>
          </p:nvCxnSpPr>
          <p:spPr bwMode="auto">
            <a:xfrm flipH="1">
              <a:off x="9207604" y="2132556"/>
              <a:ext cx="345424" cy="64632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>
              <a:stCxn id="15" idx="4"/>
            </p:cNvCxnSpPr>
            <p:nvPr/>
          </p:nvCxnSpPr>
          <p:spPr bwMode="auto">
            <a:xfrm flipH="1">
              <a:off x="9553028" y="2648555"/>
              <a:ext cx="562928" cy="412773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>
              <a:stCxn id="21" idx="2"/>
              <a:endCxn id="5" idx="6"/>
            </p:cNvCxnSpPr>
            <p:nvPr/>
          </p:nvCxnSpPr>
          <p:spPr bwMode="auto">
            <a:xfrm flipH="1">
              <a:off x="9744075" y="3566785"/>
              <a:ext cx="497231" cy="8194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 bwMode="auto">
            <a:xfrm>
              <a:off x="9553028" y="4021396"/>
              <a:ext cx="562928" cy="37331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>
              <a:endCxn id="28" idx="1"/>
            </p:cNvCxnSpPr>
            <p:nvPr/>
          </p:nvCxnSpPr>
          <p:spPr bwMode="auto">
            <a:xfrm>
              <a:off x="9308270" y="4314369"/>
              <a:ext cx="160587" cy="63994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 bwMode="auto">
            <a:xfrm>
              <a:off x="8838577" y="4469532"/>
              <a:ext cx="1" cy="709984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 bwMode="auto">
            <a:xfrm>
              <a:off x="8078419" y="2180637"/>
              <a:ext cx="321388" cy="598240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>
              <a:endCxn id="5" idx="1"/>
            </p:cNvCxnSpPr>
            <p:nvPr/>
          </p:nvCxnSpPr>
          <p:spPr bwMode="auto">
            <a:xfrm>
              <a:off x="7542627" y="2771017"/>
              <a:ext cx="599819" cy="17846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>
              <a:endCxn id="5" idx="2"/>
            </p:cNvCxnSpPr>
            <p:nvPr/>
          </p:nvCxnSpPr>
          <p:spPr bwMode="auto">
            <a:xfrm>
              <a:off x="7311868" y="3574979"/>
              <a:ext cx="555782" cy="0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 bwMode="auto">
            <a:xfrm flipH="1">
              <a:off x="7495769" y="4021396"/>
              <a:ext cx="549746" cy="3305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/>
            <p:nvPr/>
          </p:nvCxnSpPr>
          <p:spPr bwMode="auto">
            <a:xfrm flipH="1">
              <a:off x="8045515" y="4325502"/>
              <a:ext cx="262364" cy="62880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73418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Rechtliche Regelungen an der Hochschule</a:t>
            </a:r>
            <a:endParaRPr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5B651A4-2DFE-56DC-5786-59D816A70382}"/>
              </a:ext>
            </a:extLst>
          </p:cNvPr>
          <p:cNvGrpSpPr/>
          <p:nvPr/>
        </p:nvGrpSpPr>
        <p:grpSpPr>
          <a:xfrm>
            <a:off x="3277215" y="2499897"/>
            <a:ext cx="4748492" cy="2416268"/>
            <a:chOff x="3277215" y="2499897"/>
            <a:chExt cx="4748492" cy="241626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ACE9B60-60B3-3681-67A1-F1F387CA4723}"/>
                </a:ext>
              </a:extLst>
            </p:cNvPr>
            <p:cNvSpPr/>
            <p:nvPr/>
          </p:nvSpPr>
          <p:spPr bwMode="auto">
            <a:xfrm>
              <a:off x="3277215" y="2499897"/>
              <a:ext cx="4748492" cy="2416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1B325EF-21C4-BB2D-6F3C-88BD76DCCD31}"/>
                </a:ext>
              </a:extLst>
            </p:cNvPr>
            <p:cNvSpPr txBox="1"/>
            <p:nvPr/>
          </p:nvSpPr>
          <p:spPr bwMode="auto">
            <a:xfrm>
              <a:off x="3381943" y="3250652"/>
              <a:ext cx="4539036" cy="65594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i="1" dirty="0" err="1">
                  <a:solidFill>
                    <a:schemeClr val="bg1"/>
                  </a:solidFill>
                </a:rPr>
                <a:t>Fügen</a:t>
              </a:r>
              <a:r>
                <a:rPr i="1" dirty="0">
                  <a:solidFill>
                    <a:schemeClr val="bg1"/>
                  </a:solidFill>
                </a:rPr>
                <a:t> Sie </a:t>
              </a:r>
              <a:r>
                <a:rPr i="1" dirty="0" err="1">
                  <a:solidFill>
                    <a:schemeClr val="bg1"/>
                  </a:solidFill>
                </a:rPr>
                <a:t>hier</a:t>
              </a:r>
              <a:r>
                <a:rPr i="1" dirty="0">
                  <a:solidFill>
                    <a:schemeClr val="bg1"/>
                  </a:solidFill>
                </a:rPr>
                <a:t> </a:t>
              </a:r>
              <a:r>
                <a:rPr lang="de-DE" i="1" dirty="0">
                  <a:solidFill>
                    <a:schemeClr val="bg1"/>
                  </a:solidFill>
                </a:rPr>
                <a:t>die rechtlichen Regelungen Ihrer Hochschule ein.</a:t>
              </a:r>
              <a:endParaRPr i="1" dirty="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79085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Zugänge zu genKI-Tools an der Hochschule</a:t>
            </a:r>
            <a:endParaRPr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A7DDCA-6BDA-0F43-002E-E4F2AB577D8C}"/>
              </a:ext>
            </a:extLst>
          </p:cNvPr>
          <p:cNvGrpSpPr/>
          <p:nvPr/>
        </p:nvGrpSpPr>
        <p:grpSpPr>
          <a:xfrm>
            <a:off x="3429614" y="2499897"/>
            <a:ext cx="4748492" cy="2416268"/>
            <a:chOff x="337623" y="3906601"/>
            <a:chExt cx="4748492" cy="241626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FF08B51-C5E6-4933-711E-0DAC4BA84E04}"/>
                </a:ext>
              </a:extLst>
            </p:cNvPr>
            <p:cNvSpPr/>
            <p:nvPr/>
          </p:nvSpPr>
          <p:spPr bwMode="auto">
            <a:xfrm>
              <a:off x="337623" y="3906601"/>
              <a:ext cx="4748492" cy="2416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1514A8C-5737-E7E3-6F70-AEC55A4A043B}"/>
                </a:ext>
              </a:extLst>
            </p:cNvPr>
            <p:cNvSpPr txBox="1"/>
            <p:nvPr/>
          </p:nvSpPr>
          <p:spPr bwMode="auto">
            <a:xfrm>
              <a:off x="442351" y="4657356"/>
              <a:ext cx="4539036" cy="937757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i="1" dirty="0" err="1">
                  <a:solidFill>
                    <a:schemeClr val="bg1"/>
                  </a:solidFill>
                </a:rPr>
                <a:t>Fügen</a:t>
              </a:r>
              <a:r>
                <a:rPr i="1" dirty="0">
                  <a:solidFill>
                    <a:schemeClr val="bg1"/>
                  </a:solidFill>
                </a:rPr>
                <a:t> Sie </a:t>
              </a:r>
              <a:r>
                <a:rPr i="1" dirty="0" err="1">
                  <a:solidFill>
                    <a:schemeClr val="bg1"/>
                  </a:solidFill>
                </a:rPr>
                <a:t>hier</a:t>
              </a:r>
              <a:r>
                <a:rPr i="1" dirty="0">
                  <a:solidFill>
                    <a:schemeClr val="bg1"/>
                  </a:solidFill>
                </a:rPr>
                <a:t> </a:t>
              </a:r>
              <a:r>
                <a:rPr lang="de-DE" i="1" dirty="0">
                  <a:solidFill>
                    <a:schemeClr val="bg1"/>
                  </a:solidFill>
                </a:rPr>
                <a:t>die von Ihrer Hochschule  angebotenen Zugangsmöglichkeiten zu </a:t>
              </a:r>
              <a:r>
                <a:rPr lang="de-DE" i="1" dirty="0" err="1">
                  <a:solidFill>
                    <a:schemeClr val="bg1"/>
                  </a:solidFill>
                </a:rPr>
                <a:t>genKI</a:t>
              </a:r>
              <a:r>
                <a:rPr lang="de-DE" i="1" dirty="0">
                  <a:solidFill>
                    <a:schemeClr val="bg1"/>
                  </a:solidFill>
                </a:rPr>
                <a:t>-Tools ein.</a:t>
              </a:r>
              <a:endParaRPr i="1" dirty="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29777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Hands on ChatGPT:</a:t>
            </a:r>
            <a:br>
              <a:rPr lang="de-DE"/>
            </a:br>
            <a:r>
              <a:rPr lang="de-DE"/>
              <a:t>seminarbezogener Praxistext</a:t>
            </a:r>
            <a:endParaRPr/>
          </a:p>
        </p:txBody>
      </p:sp>
      <p:sp>
        <p:nvSpPr>
          <p:cNvPr id="336397531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5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1080263" name="Titel 3"/>
          <p:cNvSpPr>
            <a:spLocks noGrp="1"/>
          </p:cNvSpPr>
          <p:nvPr>
            <p:ph type="title"/>
          </p:nvPr>
        </p:nvSpPr>
        <p:spPr bwMode="auto">
          <a:xfrm>
            <a:off x="838200" y="481353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Arbeitsauftrag</a:t>
            </a:r>
            <a:endParaRPr/>
          </a:p>
        </p:txBody>
      </p:sp>
      <p:sp>
        <p:nvSpPr>
          <p:cNvPr id="1179480760" name="Rechteck 4"/>
          <p:cNvSpPr/>
          <p:nvPr/>
        </p:nvSpPr>
        <p:spPr bwMode="auto">
          <a:xfrm>
            <a:off x="838200" y="1844640"/>
            <a:ext cx="10866120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Findet euch in Kleingruppen von 3-4 Personen zusammen. 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Sucht euch ein textgeneratives KI-Tool eurer Wahl aus (ChatGPT, Copilot usw.).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Erstellt ein </a:t>
            </a:r>
            <a:r>
              <a:rPr lang="de-DE" sz="20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[individueller Arbeitsauftrag] </a:t>
            </a: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(max. 500 Zeichen). 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Überlegt euch gemeinsam einen Prompt, also einen Befehl für die KI.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Diskutiert anschließend gemeinsam den Textoutput. Überprüft den Output genau auf inhaltliche Richtigkeit, Vollständigkeit, Stil u.a.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de-DE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de-D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Ihr habt dafür XX Minuten Zeit.</a:t>
            </a:r>
            <a:endParaRPr lang="de-DE" sz="20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4486571" name="Rechteck 2"/>
          <p:cNvSpPr/>
          <p:nvPr/>
        </p:nvSpPr>
        <p:spPr bwMode="auto">
          <a:xfrm>
            <a:off x="838200" y="1924353"/>
            <a:ext cx="10219114" cy="398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spcBef>
                <a:spcPts val="1800"/>
              </a:spcBef>
              <a:spcAft>
                <a:spcPts val="1200"/>
              </a:spcAft>
              <a:buFont typeface="Wingdings"/>
              <a:buChar char="Ø"/>
              <a:defRPr/>
            </a:pPr>
            <a:r>
              <a:rPr lang="de-DE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 fällt auf: sprachlich, strukturell, fachlich-inhaltlich?</a:t>
            </a:r>
            <a:endParaRPr lang="de-DE" sz="280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spcAft>
                <a:spcPts val="1200"/>
              </a:spcAft>
              <a:buFont typeface="Wingdings"/>
              <a:buChar char="Ø"/>
              <a:defRPr/>
            </a:pPr>
            <a:r>
              <a:rPr lang="de-DE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 ist brauchbar? Was ist weniger oder gar nicht brauchbar?</a:t>
            </a:r>
            <a:endParaRPr lang="de-DE" sz="280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spcAft>
                <a:spcPts val="1200"/>
              </a:spcAft>
              <a:buFont typeface="Wingdings"/>
              <a:buChar char="Ø"/>
              <a:defRPr/>
            </a:pPr>
            <a:r>
              <a:rPr lang="de-DE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Könnte man mit der Ausgabe weiterarbeiten? Wenn ja wie?</a:t>
            </a:r>
            <a:endParaRPr lang="de-DE" sz="280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spcAft>
                <a:spcPts val="1200"/>
              </a:spcAft>
              <a:buFont typeface="Wingdings"/>
              <a:buChar char="Ø"/>
              <a:defRPr/>
            </a:pPr>
            <a:r>
              <a:rPr lang="de-DE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Gibt es Ideen zum Prompt? Wie könnte dieser anders formuliert, präzisiert, erweitert werden, um ggf. eher eine Ausgabe zu erhalten, mit der man weiterarbeiten kann?</a:t>
            </a:r>
            <a:endParaRPr lang="de-DE" sz="2800">
              <a:latin typeface="Calibri"/>
              <a:ea typeface="Calibri"/>
              <a:cs typeface="Calibri"/>
            </a:endParaRPr>
          </a:p>
        </p:txBody>
      </p:sp>
      <p:sp>
        <p:nvSpPr>
          <p:cNvPr id="1007448814" name="Titel 3"/>
          <p:cNvSpPr>
            <a:spLocks noGrp="1"/>
          </p:cNvSpPr>
          <p:nvPr>
            <p:ph type="title"/>
          </p:nvPr>
        </p:nvSpPr>
        <p:spPr bwMode="auto">
          <a:xfrm>
            <a:off x="838200" y="481353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Reflexion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324685" name="Titel 1"/>
          <p:cNvSpPr>
            <a:spLocks noGrp="1"/>
          </p:cNvSpPr>
          <p:nvPr>
            <p:ph type="title"/>
          </p:nvPr>
        </p:nvSpPr>
        <p:spPr bwMode="auto">
          <a:xfrm>
            <a:off x="916858" y="2638192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 dirty="0"/>
              <a:t>Was ist Künstliche Intelligenz und wie funktioniert diese Technologie?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727705" name="Titel 1"/>
          <p:cNvSpPr>
            <a:spLocks noGrp="1"/>
          </p:cNvSpPr>
          <p:nvPr>
            <p:ph type="title"/>
          </p:nvPr>
        </p:nvSpPr>
        <p:spPr bwMode="auto">
          <a:xfrm>
            <a:off x="579782" y="362986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Besserer Output durch richtiges Prompting</a:t>
            </a:r>
            <a:endParaRPr/>
          </a:p>
        </p:txBody>
      </p:sp>
      <p:sp>
        <p:nvSpPr>
          <p:cNvPr id="194231125" name="Textfeld 2"/>
          <p:cNvSpPr txBox="1"/>
          <p:nvPr/>
        </p:nvSpPr>
        <p:spPr bwMode="auto">
          <a:xfrm>
            <a:off x="579782" y="1734754"/>
            <a:ext cx="1063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Prompts sind das Werkzeug, mit dem die KI gerichtet/ gesteuert und ihr Potential bestmöglich ausgenutzt werden kann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2400" dirty="0">
                <a:latin typeface="Calibri"/>
                <a:ea typeface="Calibri"/>
                <a:cs typeface="Calibri"/>
              </a:rPr>
              <a:t>j</a:t>
            </a:r>
            <a:r>
              <a:rPr lang="de-D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 besser ein Prompt, desto besser die Qualität und Relevanz des Ergebnisses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2400" dirty="0">
                <a:latin typeface="Calibri"/>
                <a:ea typeface="Calibri"/>
                <a:cs typeface="Calibri"/>
              </a:rPr>
              <a:t>u</a:t>
            </a:r>
            <a:r>
              <a:rPr lang="de-D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niverselle Grundlagen-Richtlinien/ -Empfehlungen für das effektive gestalten von Prompts beachten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ABER:  Effektivität von Kontext abhängig, Fachgebiet, Sprache, der Entwicklung der KI-Systeme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UND: Prompten muss man lernen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  <a:defRPr/>
            </a:pPr>
            <a:endParaRPr lang="de-D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  <a:defRPr/>
            </a:pPr>
            <a:endParaRPr lang="de-D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/>
              <a:buChar char="Ø"/>
              <a:defRPr/>
            </a:pPr>
            <a:endParaRPr lang="de-DE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408154" name="Untertitel 2"/>
          <p:cNvSpPr txBox="1"/>
          <p:nvPr/>
        </p:nvSpPr>
        <p:spPr bwMode="auto">
          <a:xfrm>
            <a:off x="690330" y="1418209"/>
            <a:ext cx="9205680" cy="4850616"/>
          </a:xfrm>
          <a:prstGeom prst="rect">
            <a:avLst/>
          </a:prstGeom>
        </p:spPr>
        <p:txBody>
          <a:bodyPr/>
          <a:lstStyle>
            <a:lvl1pPr marL="457200" indent="-4572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so präzise und genau wie möglich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wissen und formulieren, was für ein Ergebnis man haben möchte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alles Überflüssige weglassen: Füllwörter, Anrede u.a.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Prompt klar strukturieren, Schachtelsätze vermeiden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Kontext geben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gewünschte Ausgabe nennen: Format, Erwartung, Länge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schrittweise (iterativ) verfahren und verbessern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Feedback einholen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  <a:defRPr/>
            </a:pPr>
            <a:r>
              <a:rPr lang="de-DE" sz="2000" dirty="0">
                <a:latin typeface="Calibri"/>
                <a:ea typeface="Calibri"/>
                <a:cs typeface="Calibri"/>
              </a:rPr>
              <a:t>für jedes neue Thema einen neuen Chat öffnen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Font typeface="Wingdings"/>
              <a:buChar char="Ø"/>
              <a:defRPr/>
            </a:pPr>
            <a:endParaRPr lang="de-DE" dirty="0">
              <a:latin typeface="Calibri"/>
              <a:ea typeface="Calibri"/>
              <a:cs typeface="Calibri"/>
            </a:endParaRPr>
          </a:p>
          <a:p>
            <a:pPr>
              <a:buFont typeface="Wingdings"/>
              <a:buChar char="Ø"/>
              <a:defRPr/>
            </a:pPr>
            <a:endParaRPr lang="de-DE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dirty="0">
              <a:latin typeface="Calibri"/>
              <a:ea typeface="Calibri"/>
              <a:cs typeface="Calibri"/>
            </a:endParaRPr>
          </a:p>
        </p:txBody>
      </p:sp>
      <p:sp>
        <p:nvSpPr>
          <p:cNvPr id="1341037448" name="Titel 1"/>
          <p:cNvSpPr>
            <a:spLocks noGrp="1"/>
          </p:cNvSpPr>
          <p:nvPr>
            <p:ph type="title"/>
          </p:nvPr>
        </p:nvSpPr>
        <p:spPr bwMode="auto">
          <a:xfrm>
            <a:off x="690330" y="168759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 dirty="0"/>
              <a:t>Grundregeln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78069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Prompt-Struktur</a:t>
            </a:r>
            <a:endParaRPr/>
          </a:p>
        </p:txBody>
      </p:sp>
      <p:grpSp>
        <p:nvGrpSpPr>
          <p:cNvPr id="240705640" name="Gruppieren 8"/>
          <p:cNvGrpSpPr>
            <a:grpSpLocks noChangeAspect="1"/>
          </p:cNvGrpSpPr>
          <p:nvPr/>
        </p:nvGrpSpPr>
        <p:grpSpPr bwMode="auto">
          <a:xfrm>
            <a:off x="5896822" y="439049"/>
            <a:ext cx="4464000" cy="6028532"/>
            <a:chOff x="3510474" y="301276"/>
            <a:chExt cx="3484291" cy="470545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/>
            <a:srcRect b="81392"/>
            <a:stretch/>
          </p:blipFill>
          <p:spPr bwMode="auto">
            <a:xfrm>
              <a:off x="3510474" y="301276"/>
              <a:ext cx="3484291" cy="875591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t="18068" b="60340"/>
            <a:stretch/>
          </p:blipFill>
          <p:spPr bwMode="auto">
            <a:xfrm>
              <a:off x="3510474" y="1151466"/>
              <a:ext cx="3484291" cy="1016001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/>
            <a:srcRect t="38761" b="43606"/>
            <a:stretch/>
          </p:blipFill>
          <p:spPr bwMode="auto">
            <a:xfrm>
              <a:off x="3510474" y="2125132"/>
              <a:ext cx="3484291" cy="82973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t="56034" b="23093"/>
            <a:stretch/>
          </p:blipFill>
          <p:spPr bwMode="auto">
            <a:xfrm>
              <a:off x="3510474" y="2937932"/>
              <a:ext cx="3484291" cy="98213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/>
            <a:srcRect t="77806"/>
            <a:stretch/>
          </p:blipFill>
          <p:spPr bwMode="auto">
            <a:xfrm>
              <a:off x="3510474" y="3962400"/>
              <a:ext cx="3484291" cy="1044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4169453" name="Titel 1"/>
          <p:cNvSpPr>
            <a:spLocks noGrp="1"/>
          </p:cNvSpPr>
          <p:nvPr>
            <p:ph type="title"/>
          </p:nvPr>
        </p:nvSpPr>
        <p:spPr bwMode="auto">
          <a:xfrm>
            <a:off x="838200" y="463104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Arbeitsauftrag 2 (optional)</a:t>
            </a:r>
            <a:endParaRPr/>
          </a:p>
        </p:txBody>
      </p:sp>
      <p:sp>
        <p:nvSpPr>
          <p:cNvPr id="2120160371" name="Rechteck 2"/>
          <p:cNvSpPr/>
          <p:nvPr/>
        </p:nvSpPr>
        <p:spPr bwMode="auto">
          <a:xfrm>
            <a:off x="758282" y="1779931"/>
            <a:ext cx="10515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Wiederholen Sie die Aufgabe von eben. Öffnen Sie dafür einen neuen Chat in dem textgenerativen KI-Tool.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Geben Sie der KI genaue Anweisungen: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Persona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Stil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Länge (z.B. Anzahl von Sätzen oder Wörtern)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soll iterativ (schrittweise) vorgehen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vor jedem nächsten Schritt fragen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zunächst Vorschlag für Gliederung machen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Zitate kenntlich machen</a:t>
            </a:r>
            <a:endParaRPr dirty="0">
              <a:latin typeface="Calibri"/>
              <a:ea typeface="Calibri"/>
              <a:cs typeface="Calibri"/>
            </a:endParaRPr>
          </a:p>
          <a:p>
            <a:pPr marL="1200150" lvl="8" indent="-285750">
              <a:spcAft>
                <a:spcPts val="600"/>
              </a:spcAft>
              <a:buFont typeface="Symbol"/>
              <a:buChar char="-"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Literaturangaben hinzufügen</a:t>
            </a:r>
            <a:endParaRPr dirty="0">
              <a:latin typeface="Calibri"/>
              <a:ea typeface="Calibri"/>
              <a:cs typeface="Calibri"/>
            </a:endParaRPr>
          </a:p>
          <a:p>
            <a:pPr lvl="7">
              <a:spcAft>
                <a:spcPts val="600"/>
              </a:spcAft>
              <a:defRPr/>
            </a:pPr>
            <a:endParaRPr lang="de-DE" dirty="0">
              <a:latin typeface="Calibri"/>
              <a:ea typeface="Calibri"/>
              <a:cs typeface="Calibri"/>
            </a:endParaRPr>
          </a:p>
          <a:p>
            <a:pPr marL="342900" lvl="3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Überprüfen Sie die Ausgabe erneut auf Richtigkeit, Vollständigkeit, Stil usw. </a:t>
            </a:r>
            <a:endParaRPr dirty="0">
              <a:latin typeface="Calibri"/>
              <a:ea typeface="Calibri"/>
              <a:cs typeface="Calibri"/>
            </a:endParaRPr>
          </a:p>
          <a:p>
            <a:pPr marL="342900" lvl="3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Überlegen Sie sich, wie Sie den Prompt sinnvoll ergänzen können, um die Ausgabe zu verbessern und zu korrigieren.</a:t>
            </a:r>
            <a:endParaRPr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224531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Fragen</a:t>
            </a:r>
            <a:br>
              <a:rPr lang="de-DE"/>
            </a:br>
            <a:r>
              <a:rPr lang="de-DE"/>
              <a:t>&amp;</a:t>
            </a:r>
            <a:br>
              <a:rPr lang="de-DE"/>
            </a:br>
            <a:r>
              <a:rPr lang="de-DE"/>
              <a:t>Abschluss</a:t>
            </a:r>
            <a:endParaRPr/>
          </a:p>
        </p:txBody>
      </p:sp>
      <p:sp>
        <p:nvSpPr>
          <p:cNvPr id="461492135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6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3825179" name="Titel 1"/>
          <p:cNvSpPr>
            <a:spLocks noGrp="1"/>
          </p:cNvSpPr>
          <p:nvPr>
            <p:ph type="title"/>
          </p:nvPr>
        </p:nvSpPr>
        <p:spPr bwMode="auto">
          <a:xfrm>
            <a:off x="881269" y="301294"/>
            <a:ext cx="10515600" cy="1769163"/>
          </a:xfrm>
        </p:spPr>
        <p:txBody>
          <a:bodyPr/>
          <a:lstStyle/>
          <a:p>
            <a:pPr>
              <a:defRPr/>
            </a:pPr>
            <a:r>
              <a:rPr lang="de-DE"/>
              <a:t>Zur weiteren Beschäftigung</a:t>
            </a:r>
            <a:endParaRPr/>
          </a:p>
        </p:txBody>
      </p:sp>
      <p:sp>
        <p:nvSpPr>
          <p:cNvPr id="1203597570" name="Textfeld 2"/>
          <p:cNvSpPr txBox="1"/>
          <p:nvPr/>
        </p:nvSpPr>
        <p:spPr bwMode="auto">
          <a:xfrm>
            <a:off x="795131" y="1720840"/>
            <a:ext cx="10429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latin typeface="Calibri"/>
                <a:ea typeface="Calibri"/>
                <a:cs typeface="Calibri"/>
              </a:rPr>
              <a:t>Kostenlose Online-Selbstlernkurse</a:t>
            </a:r>
            <a:endParaRPr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b="1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ChatGPT-Führerschein der FSU Jena auf dem Virtuellen Campus Thüringen (VCT) 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dirty="0" err="1">
                <a:latin typeface="Calibri"/>
                <a:ea typeface="Calibri"/>
                <a:cs typeface="Calibri"/>
              </a:rPr>
              <a:t>AIce</a:t>
            </a:r>
            <a:r>
              <a:rPr lang="de-DE" dirty="0">
                <a:latin typeface="Calibri"/>
                <a:ea typeface="Calibri"/>
                <a:cs typeface="Calibri"/>
              </a:rPr>
              <a:t> </a:t>
            </a:r>
            <a:r>
              <a:rPr lang="de-DE" dirty="0" err="1">
                <a:latin typeface="Calibri"/>
                <a:ea typeface="Calibri"/>
                <a:cs typeface="Calibri"/>
              </a:rPr>
              <a:t>your</a:t>
            </a:r>
            <a:r>
              <a:rPr lang="de-DE" dirty="0">
                <a:latin typeface="Calibri"/>
                <a:ea typeface="Calibri"/>
                <a:cs typeface="Calibri"/>
              </a:rPr>
              <a:t> </a:t>
            </a:r>
            <a:r>
              <a:rPr lang="de-DE" dirty="0" err="1">
                <a:latin typeface="Calibri"/>
                <a:ea typeface="Calibri"/>
                <a:cs typeface="Calibri"/>
              </a:rPr>
              <a:t>Exams</a:t>
            </a:r>
            <a:r>
              <a:rPr lang="de-DE" dirty="0">
                <a:latin typeface="Calibri"/>
                <a:ea typeface="Calibri"/>
                <a:cs typeface="Calibri"/>
              </a:rPr>
              <a:t>. Generative KI als Copilot im Schul- und Unialltag (</a:t>
            </a:r>
            <a:r>
              <a:rPr lang="de-DE" u="sng" dirty="0">
                <a:latin typeface="Calibri"/>
                <a:ea typeface="Calibri"/>
                <a:cs typeface="Calibri"/>
                <a:hlinkClick r:id="rId3" tooltip="https://ki-campus.org/courses/GenAI-im-Studium"/>
              </a:rPr>
              <a:t>https://ki-campus.org/courses/GenAI-im-Studium</a:t>
            </a:r>
            <a:r>
              <a:rPr lang="de-DE" dirty="0">
                <a:latin typeface="Calibri"/>
                <a:ea typeface="Calibri"/>
                <a:cs typeface="Calibri"/>
              </a:rPr>
              <a:t>)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Einführung in die KI von </a:t>
            </a:r>
            <a:r>
              <a:rPr lang="de-DE" dirty="0" err="1">
                <a:latin typeface="Calibri"/>
                <a:ea typeface="Calibri"/>
                <a:cs typeface="Calibri"/>
              </a:rPr>
              <a:t>appliedAI</a:t>
            </a:r>
            <a:r>
              <a:rPr lang="de-DE" dirty="0">
                <a:latin typeface="Calibri"/>
                <a:ea typeface="Calibri"/>
                <a:cs typeface="Calibri"/>
              </a:rPr>
              <a:t> (</a:t>
            </a:r>
            <a:r>
              <a:rPr lang="de-DE" u="sng" dirty="0">
                <a:latin typeface="Calibri"/>
                <a:ea typeface="Calibri"/>
                <a:cs typeface="Calibri"/>
                <a:hlinkClick r:id="rId4" tooltip="https://ki-campus.org/courses/einfuehrungki"/>
              </a:rPr>
              <a:t>https://ki-campus.org/courses/einfuehrungki</a:t>
            </a:r>
            <a:r>
              <a:rPr lang="de-DE" dirty="0">
                <a:latin typeface="Calibri"/>
                <a:ea typeface="Calibri"/>
                <a:cs typeface="Calibri"/>
              </a:rPr>
              <a:t>) 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KI für Alle 1: Einführung in die Künstliche Intelligenz (</a:t>
            </a:r>
            <a:r>
              <a:rPr lang="de-DE" u="sng" dirty="0">
                <a:latin typeface="Calibri"/>
                <a:ea typeface="Calibri"/>
                <a:cs typeface="Calibri"/>
                <a:hlinkClick r:id="rId5" tooltip="https://ki-campus.org/courses/kifueralle-hhu"/>
              </a:rPr>
              <a:t>https://ki-campus.org/courses/kifueralle-hhu</a:t>
            </a:r>
            <a:r>
              <a:rPr lang="de-DE" dirty="0">
                <a:latin typeface="Calibri"/>
                <a:ea typeface="Calibri"/>
                <a:cs typeface="Calibri"/>
              </a:rPr>
              <a:t>)  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dirty="0">
                <a:latin typeface="Calibri"/>
                <a:ea typeface="Calibri"/>
                <a:cs typeface="Calibri"/>
              </a:rPr>
              <a:t>KI für Alle 2: Verstehen, Bewerten, Reflektieren (</a:t>
            </a:r>
            <a:r>
              <a:rPr lang="de-DE" u="sng" dirty="0">
                <a:latin typeface="Calibri"/>
                <a:ea typeface="Calibri"/>
                <a:cs typeface="Calibri"/>
                <a:hlinkClick r:id="rId6" tooltip="https://ki-campus.org/courses/kifueralle2-hhu"/>
              </a:rPr>
              <a:t>https://ki-campus.org/courses/kifueralle2-hhu</a:t>
            </a:r>
            <a:r>
              <a:rPr lang="de-DE" dirty="0">
                <a:latin typeface="Calibri"/>
                <a:ea typeface="Calibri"/>
                <a:cs typeface="Calibri"/>
              </a:rPr>
              <a:t>) </a:t>
            </a:r>
            <a:endParaRPr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de-DE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62478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1621285869" name="Rechteck 1621285868"/>
          <p:cNvSpPr/>
          <p:nvPr/>
        </p:nvSpPr>
        <p:spPr bwMode="auto">
          <a:xfrm>
            <a:off x="2269580" y="2371694"/>
            <a:ext cx="4748492" cy="2416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02289349" name="Textfeld 1502289348"/>
          <p:cNvSpPr txBox="1"/>
          <p:nvPr/>
        </p:nvSpPr>
        <p:spPr bwMode="auto">
          <a:xfrm>
            <a:off x="2269580" y="2971620"/>
            <a:ext cx="4539036" cy="9377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i="1" dirty="0" err="1">
                <a:solidFill>
                  <a:schemeClr val="bg1"/>
                </a:solidFill>
              </a:rPr>
              <a:t>Fügen</a:t>
            </a:r>
            <a:r>
              <a:rPr i="1" dirty="0">
                <a:solidFill>
                  <a:schemeClr val="bg1"/>
                </a:solidFill>
              </a:rPr>
              <a:t> Sie </a:t>
            </a:r>
            <a:r>
              <a:rPr i="1" dirty="0" err="1">
                <a:solidFill>
                  <a:schemeClr val="bg1"/>
                </a:solidFill>
              </a:rPr>
              <a:t>hier</a:t>
            </a:r>
            <a:r>
              <a:rPr i="1" dirty="0">
                <a:solidFill>
                  <a:schemeClr val="bg1"/>
                </a:solidFill>
              </a:rPr>
              <a:t> gerne </a:t>
            </a:r>
            <a:r>
              <a:rPr i="1" dirty="0" err="1">
                <a:solidFill>
                  <a:schemeClr val="bg1"/>
                </a:solidFill>
              </a:rPr>
              <a:t>aktuelle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sowie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themen</a:t>
            </a:r>
            <a:r>
              <a:rPr i="1" dirty="0">
                <a:solidFill>
                  <a:schemeClr val="bg1"/>
                </a:solidFill>
              </a:rPr>
              <a:t>- und </a:t>
            </a:r>
            <a:r>
              <a:rPr i="1" dirty="0" err="1">
                <a:solidFill>
                  <a:schemeClr val="bg1"/>
                </a:solidFill>
              </a:rPr>
              <a:t>fachspezifische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Literatur</a:t>
            </a:r>
            <a:r>
              <a:rPr i="1" dirty="0">
                <a:solidFill>
                  <a:schemeClr val="bg1"/>
                </a:solidFill>
              </a:rPr>
              <a:t> für </a:t>
            </a:r>
            <a:r>
              <a:rPr i="1" dirty="0" err="1">
                <a:solidFill>
                  <a:schemeClr val="bg1"/>
                </a:solidFill>
              </a:rPr>
              <a:t>Ihre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Studierenden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zum</a:t>
            </a:r>
            <a:r>
              <a:rPr i="1" dirty="0">
                <a:solidFill>
                  <a:schemeClr val="bg1"/>
                </a:solidFill>
              </a:rPr>
              <a:t> Thema </a:t>
            </a:r>
            <a:r>
              <a:rPr i="1" dirty="0" err="1">
                <a:solidFill>
                  <a:schemeClr val="bg1"/>
                </a:solidFill>
              </a:rPr>
              <a:t>genKI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ein</a:t>
            </a:r>
            <a:r>
              <a:rPr lang="de-DE" i="1" dirty="0">
                <a:solidFill>
                  <a:schemeClr val="bg1"/>
                </a:solidFill>
              </a:rPr>
              <a:t>.</a:t>
            </a:r>
            <a:endParaRPr i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774019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Veranstaltungen &amp; Workshops</a:t>
            </a:r>
            <a:endParaRPr/>
          </a:p>
        </p:txBody>
      </p:sp>
      <p:sp>
        <p:nvSpPr>
          <p:cNvPr id="932111870" name="Rechteck 932111869"/>
          <p:cNvSpPr/>
          <p:nvPr/>
        </p:nvSpPr>
        <p:spPr bwMode="auto">
          <a:xfrm>
            <a:off x="2164851" y="2220864"/>
            <a:ext cx="4748491" cy="241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789227856" name="Textfeld 789227855"/>
          <p:cNvSpPr txBox="1"/>
          <p:nvPr/>
        </p:nvSpPr>
        <p:spPr bwMode="auto">
          <a:xfrm>
            <a:off x="2269579" y="2834460"/>
            <a:ext cx="4569275" cy="12195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i="1" dirty="0" err="1">
                <a:solidFill>
                  <a:schemeClr val="bg1"/>
                </a:solidFill>
              </a:rPr>
              <a:t>Fügen</a:t>
            </a:r>
            <a:r>
              <a:rPr i="1" dirty="0">
                <a:solidFill>
                  <a:schemeClr val="bg1"/>
                </a:solidFill>
              </a:rPr>
              <a:t> Sie </a:t>
            </a:r>
            <a:r>
              <a:rPr i="1" dirty="0" err="1">
                <a:solidFill>
                  <a:schemeClr val="bg1"/>
                </a:solidFill>
              </a:rPr>
              <a:t>hier</a:t>
            </a:r>
            <a:r>
              <a:rPr i="1" dirty="0">
                <a:solidFill>
                  <a:schemeClr val="bg1"/>
                </a:solidFill>
              </a:rPr>
              <a:t> gerne </a:t>
            </a:r>
            <a:r>
              <a:rPr i="1" dirty="0" err="1">
                <a:solidFill>
                  <a:schemeClr val="bg1"/>
                </a:solidFill>
              </a:rPr>
              <a:t>Hinweise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zu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Veranstaltungen</a:t>
            </a:r>
            <a:r>
              <a:rPr i="1" dirty="0">
                <a:solidFill>
                  <a:schemeClr val="bg1"/>
                </a:solidFill>
              </a:rPr>
              <a:t> und </a:t>
            </a:r>
            <a:r>
              <a:rPr i="1" dirty="0" err="1">
                <a:solidFill>
                  <a:schemeClr val="bg1"/>
                </a:solidFill>
              </a:rPr>
              <a:t>Schulungen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zum</a:t>
            </a:r>
            <a:r>
              <a:rPr i="1" dirty="0">
                <a:solidFill>
                  <a:schemeClr val="bg1"/>
                </a:solidFill>
              </a:rPr>
              <a:t> Thema </a:t>
            </a:r>
            <a:r>
              <a:rPr i="1" dirty="0" err="1">
                <a:solidFill>
                  <a:schemeClr val="bg1"/>
                </a:solidFill>
              </a:rPr>
              <a:t>genKI</a:t>
            </a:r>
            <a:r>
              <a:rPr i="1" dirty="0">
                <a:solidFill>
                  <a:schemeClr val="bg1"/>
                </a:solidFill>
              </a:rPr>
              <a:t> an </a:t>
            </a:r>
            <a:r>
              <a:rPr i="1" dirty="0" err="1">
                <a:solidFill>
                  <a:schemeClr val="bg1"/>
                </a:solidFill>
              </a:rPr>
              <a:t>Ihrer</a:t>
            </a:r>
            <a:r>
              <a:rPr i="1" dirty="0">
                <a:solidFill>
                  <a:schemeClr val="bg1"/>
                </a:solidFill>
              </a:rPr>
              <a:t> Hochschule für </a:t>
            </a:r>
            <a:r>
              <a:rPr i="1" dirty="0" err="1">
                <a:solidFill>
                  <a:schemeClr val="bg1"/>
                </a:solidFill>
              </a:rPr>
              <a:t>Ihre</a:t>
            </a:r>
            <a:r>
              <a:rPr i="1" dirty="0">
                <a:solidFill>
                  <a:schemeClr val="bg1"/>
                </a:solidFill>
              </a:rPr>
              <a:t> </a:t>
            </a:r>
            <a:r>
              <a:rPr i="1" dirty="0" err="1">
                <a:solidFill>
                  <a:schemeClr val="bg1"/>
                </a:solidFill>
              </a:rPr>
              <a:t>Studierenden</a:t>
            </a:r>
            <a:r>
              <a:rPr i="1" dirty="0">
                <a:solidFill>
                  <a:schemeClr val="bg1"/>
                </a:solidFill>
              </a:rPr>
              <a:t>  </a:t>
            </a:r>
            <a:r>
              <a:rPr i="1" dirty="0" err="1">
                <a:solidFill>
                  <a:schemeClr val="bg1"/>
                </a:solidFill>
              </a:rPr>
              <a:t>ein</a:t>
            </a:r>
            <a:r>
              <a:rPr lang="de-DE" i="1" dirty="0">
                <a:solidFill>
                  <a:schemeClr val="bg1"/>
                </a:solidFill>
              </a:rPr>
              <a:t>.</a:t>
            </a:r>
            <a:endParaRPr i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0BAAE5B-6BA9-98F4-397B-D6B9255031A2}"/>
              </a:ext>
            </a:extLst>
          </p:cNvPr>
          <p:cNvGrpSpPr/>
          <p:nvPr/>
        </p:nvGrpSpPr>
        <p:grpSpPr>
          <a:xfrm>
            <a:off x="616449" y="2080515"/>
            <a:ext cx="6431623" cy="4524315"/>
            <a:chOff x="565078" y="2172983"/>
            <a:chExt cx="6431623" cy="452431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55421E0-36BC-4A24-73D2-D8823F1A4C42}"/>
                </a:ext>
              </a:extLst>
            </p:cNvPr>
            <p:cNvSpPr txBox="1"/>
            <p:nvPr/>
          </p:nvSpPr>
          <p:spPr>
            <a:xfrm>
              <a:off x="565078" y="2172983"/>
              <a:ext cx="6431623" cy="4524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i="1" dirty="0"/>
                <a:t>Dieses Werk ist lizenziert unter einer </a:t>
              </a:r>
              <a:r>
                <a:rPr lang="de-DE" i="1" u="sng" dirty="0">
                  <a:hlinkClick r:id="rId3" tooltip="https://creativecommons.org/licenses/by-sa/4.0/deed.de"/>
                </a:rPr>
                <a:t>CC-BY-NC-SA 4.0</a:t>
              </a:r>
              <a:r>
                <a:rPr lang="de-DE" i="1" dirty="0">
                  <a:hlinkClick r:id="rId3" tooltip="https://creativecommons.org/licenses/by-sa/4.0/deed.de"/>
                </a:rPr>
                <a:t> </a:t>
              </a:r>
              <a:r>
                <a:rPr lang="de-DE" i="1" dirty="0"/>
                <a:t>Creative-Commons-Lizenz. </a:t>
              </a:r>
            </a:p>
            <a:p>
              <a:endParaRPr lang="de-DE" dirty="0"/>
            </a:p>
            <a:p>
              <a:r>
                <a:rPr lang="de-DE" dirty="0"/>
                <a:t> </a:t>
              </a:r>
            </a:p>
            <a:p>
              <a:endParaRPr lang="de-DE" dirty="0"/>
            </a:p>
            <a:p>
              <a:r>
                <a:rPr lang="de-DE" i="1" u="sng" dirty="0">
                  <a:hlinkClick r:id="rId3" tooltip="https://creativecommons.org/licenses/by-sa/4.0/deed.de"/>
                </a:rPr>
                <a:t>Namensnennung –Nicht kommerziell - Weitergabe unter gleichen Bedingungen 4.0 </a:t>
              </a:r>
              <a:endParaRPr lang="de-DE" dirty="0"/>
            </a:p>
            <a:p>
              <a:r>
                <a:rPr lang="de-DE" i="1" dirty="0"/>
                <a:t>Ausgenommen von der Lizenz sind Logos, Icons, Grafiken, Bilder, Screenshots von Programmoberflächen und</a:t>
              </a:r>
              <a:br>
                <a:rPr lang="de-DE" i="1" dirty="0"/>
              </a:br>
              <a:r>
                <a:rPr lang="de-DE" i="1" dirty="0"/>
                <a:t>Internetseiten sowie anders gekennzeichnete Inhalte. </a:t>
              </a:r>
              <a:endParaRPr lang="de-DE" dirty="0"/>
            </a:p>
            <a:p>
              <a:r>
                <a:rPr lang="de-DE" b="1" i="1" dirty="0"/>
                <a:t>„Foliensatz: </a:t>
              </a:r>
              <a:r>
                <a:rPr lang="de-DE" b="1" i="1" dirty="0" err="1"/>
                <a:t>Invite</a:t>
              </a:r>
              <a:r>
                <a:rPr lang="de-DE" b="1" i="1" dirty="0"/>
                <a:t> KI – Kurseinheit zu generativer KI und wissenschaftlichem Schreiben“ </a:t>
              </a:r>
              <a:endParaRPr lang="de-DE" dirty="0"/>
            </a:p>
            <a:p>
              <a:r>
                <a:rPr lang="de-DE" b="1" i="1" dirty="0"/>
                <a:t>Datum: </a:t>
              </a:r>
              <a:r>
                <a:rPr lang="de-DE" i="1" dirty="0"/>
                <a:t>27.03.2026 </a:t>
              </a:r>
              <a:r>
                <a:rPr lang="de-DE" b="1" i="1" dirty="0"/>
                <a:t>Autorinnen</a:t>
              </a:r>
              <a:r>
                <a:rPr lang="de-DE" i="1" dirty="0"/>
                <a:t>: Martina Gerhardt, Dorothea Warneck </a:t>
              </a:r>
              <a:endParaRPr lang="de-DE" dirty="0"/>
            </a:p>
            <a:p>
              <a:r>
                <a:rPr lang="de-DE" b="1" i="1" dirty="0"/>
                <a:t>Herausgeber</a:t>
              </a:r>
              <a:r>
                <a:rPr lang="de-DE" i="1" dirty="0"/>
                <a:t>: eTeach-Netzwerk Thüringen</a:t>
              </a:r>
              <a:endParaRPr lang="de-DE" dirty="0"/>
            </a:p>
            <a:p>
              <a:endParaRPr lang="de-DE" dirty="0"/>
            </a:p>
          </p:txBody>
        </p:sp>
        <p:pic>
          <p:nvPicPr>
            <p:cNvPr id="18" name="Grafik 17">
              <a:hlinkClick r:id="rId3"/>
              <a:extLst>
                <a:ext uri="{FF2B5EF4-FFF2-40B4-BE49-F238E27FC236}">
                  <a16:creationId xmlns:a16="http://schemas.microsoft.com/office/drawing/2014/main" id="{AE4DE835-43F9-ADA4-CE31-0DDF6D88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055" y="2902343"/>
              <a:ext cx="1742440" cy="619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7784913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Definition KI  &amp; Teilgebiete der KI</a:t>
            </a:r>
            <a:endParaRPr/>
          </a:p>
          <a:p>
            <a:pPr>
              <a:defRPr/>
            </a:pPr>
            <a:r>
              <a:rPr lang="de-DE"/>
              <a:t>(Text)generative KI</a:t>
            </a:r>
            <a:endParaRPr/>
          </a:p>
          <a:p>
            <a:pPr>
              <a:defRPr/>
            </a:pPr>
            <a:r>
              <a:rPr lang="de-DE"/>
              <a:t>Large Language Models</a:t>
            </a:r>
            <a:endParaRPr/>
          </a:p>
          <a:p>
            <a:pPr>
              <a:defRPr/>
            </a:pPr>
            <a:r>
              <a:rPr lang="de-DE"/>
              <a:t>Chatbots</a:t>
            </a:r>
          </a:p>
          <a:p>
            <a:pPr>
              <a:defRPr/>
            </a:pPr>
            <a:r>
              <a:rPr lang="de-DE"/>
              <a:t>Biases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97240" name="Sprechblase: oval 2"/>
          <p:cNvSpPr/>
          <p:nvPr/>
        </p:nvSpPr>
        <p:spPr bwMode="auto">
          <a:xfrm>
            <a:off x="2428569" y="1465007"/>
            <a:ext cx="6941573" cy="3500284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0907740" name="Textfeld 3"/>
          <p:cNvSpPr txBox="1"/>
          <p:nvPr/>
        </p:nvSpPr>
        <p:spPr bwMode="auto">
          <a:xfrm>
            <a:off x="3790335" y="2290916"/>
            <a:ext cx="461132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600">
                <a:solidFill>
                  <a:schemeClr val="bg1"/>
                </a:solidFill>
              </a:rPr>
              <a:t>Warum braucht man Grundlagenwissen?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071317" name="Titel 1"/>
          <p:cNvSpPr>
            <a:spLocks noGrp="1"/>
          </p:cNvSpPr>
          <p:nvPr>
            <p:ph type="title"/>
          </p:nvPr>
        </p:nvSpPr>
        <p:spPr bwMode="auto">
          <a:xfrm>
            <a:off x="838200" y="357186"/>
            <a:ext cx="10515599" cy="1218992"/>
          </a:xfrm>
        </p:spPr>
        <p:txBody>
          <a:bodyPr/>
          <a:lstStyle/>
          <a:p>
            <a:pPr>
              <a:defRPr/>
            </a:pPr>
            <a:r>
              <a:rPr lang="de-DE"/>
              <a:t>Künstliche Intelligenz (KI)/ Artificial Intelligence (AI) KI und ihre Teilgebiete</a:t>
            </a:r>
            <a:endParaRPr/>
          </a:p>
        </p:txBody>
      </p:sp>
      <p:grpSp>
        <p:nvGrpSpPr>
          <p:cNvPr id="614118774" name="Gruppieren 3"/>
          <p:cNvGrpSpPr/>
          <p:nvPr/>
        </p:nvGrpSpPr>
        <p:grpSpPr bwMode="auto">
          <a:xfrm>
            <a:off x="838200" y="1852339"/>
            <a:ext cx="5028027" cy="4308953"/>
            <a:chOff x="838200" y="1663498"/>
            <a:chExt cx="5028027" cy="4308953"/>
          </a:xfrm>
        </p:grpSpPr>
        <p:sp>
          <p:nvSpPr>
            <p:cNvPr id="7" name="Rechteck 6"/>
            <p:cNvSpPr/>
            <p:nvPr/>
          </p:nvSpPr>
          <p:spPr bwMode="auto">
            <a:xfrm>
              <a:off x="838200" y="1663498"/>
              <a:ext cx="5028027" cy="43089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1072283" y="1663498"/>
              <a:ext cx="4433712" cy="42794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603476" y="2602129"/>
              <a:ext cx="3364763" cy="33408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011207" y="3516284"/>
              <a:ext cx="2549299" cy="24267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2574457" y="4441767"/>
              <a:ext cx="1479666" cy="15012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 bwMode="auto">
            <a:xfrm>
              <a:off x="2716876" y="4729636"/>
              <a:ext cx="12718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200" b="1" dirty="0"/>
                <a:t>Generative KI-Systeme</a:t>
              </a:r>
              <a:r>
                <a:rPr lang="de-DE" sz="1000" dirty="0"/>
                <a:t>, die auf Basis von Trainingsdaten, ähnliche neue Daten generieren</a:t>
              </a:r>
              <a:endParaRPr dirty="0"/>
            </a:p>
          </p:txBody>
        </p:sp>
        <p:sp>
          <p:nvSpPr>
            <p:cNvPr id="12" name="Textfeld 11"/>
            <p:cNvSpPr txBox="1"/>
            <p:nvPr/>
          </p:nvSpPr>
          <p:spPr bwMode="auto">
            <a:xfrm>
              <a:off x="2386169" y="3608560"/>
              <a:ext cx="19433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200" b="1"/>
                <a:t>Deep Learning (DL)</a:t>
              </a:r>
              <a:endParaRPr/>
            </a:p>
            <a:p>
              <a:pPr algn="ctr">
                <a:defRPr/>
              </a:pPr>
              <a:r>
                <a:rPr lang="de-DE" sz="1000"/>
                <a:t>Teilbereich des ML, in dem tiefe neuronale Netze genutzt werden, um aus riesigen Datenmengen selbständig zu lernen</a:t>
              </a:r>
              <a:endParaRPr/>
            </a:p>
          </p:txBody>
        </p:sp>
        <p:sp>
          <p:nvSpPr>
            <p:cNvPr id="13" name="Textfeld 12"/>
            <p:cNvSpPr txBox="1"/>
            <p:nvPr/>
          </p:nvSpPr>
          <p:spPr bwMode="auto">
            <a:xfrm>
              <a:off x="2428116" y="2686548"/>
              <a:ext cx="183711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1200" b="1"/>
                <a:t>Maschinelles Lernen (ML) </a:t>
              </a:r>
              <a:r>
                <a:rPr lang="de-DE" sz="1000"/>
                <a:t>Algorithmen, mit denen Maschinen/Computer selbständig aus Beispielen lernen können</a:t>
              </a:r>
              <a:endParaRPr/>
            </a:p>
          </p:txBody>
        </p:sp>
        <p:sp>
          <p:nvSpPr>
            <p:cNvPr id="14" name="Textfeld 13"/>
            <p:cNvSpPr txBox="1"/>
            <p:nvPr/>
          </p:nvSpPr>
          <p:spPr bwMode="auto">
            <a:xfrm>
              <a:off x="2396286" y="1935262"/>
              <a:ext cx="1816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 b="1"/>
                <a:t>Künstliche Intelligenz (KI)</a:t>
              </a:r>
              <a:endParaRPr/>
            </a:p>
          </p:txBody>
        </p:sp>
      </p:grpSp>
      <p:sp>
        <p:nvSpPr>
          <p:cNvPr id="1788697223" name="Textfeld 4"/>
          <p:cNvSpPr txBox="1"/>
          <p:nvPr/>
        </p:nvSpPr>
        <p:spPr bwMode="auto">
          <a:xfrm>
            <a:off x="6325775" y="1576178"/>
            <a:ext cx="5332825" cy="412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/>
              <a:t>Was ist KI?</a:t>
            </a:r>
            <a:endParaRPr dirty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/>
              <a:t>Teilgebiet der Informatik</a:t>
            </a:r>
            <a:endParaRPr dirty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/>
              <a:t>Begriff 1956 entstanden (Dartmouth-Konferenz)</a:t>
            </a:r>
            <a:endParaRPr dirty="0"/>
          </a:p>
          <a:p>
            <a:pPr marL="0" indent="0">
              <a:lnSpc>
                <a:spcPts val="2600"/>
              </a:lnSpc>
              <a:buNone/>
              <a:defRPr/>
            </a:pPr>
            <a:endParaRPr lang="de-DE" dirty="0"/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de-DE" b="1" dirty="0"/>
              <a:t>Definition KI: </a:t>
            </a:r>
            <a:r>
              <a:rPr lang="de-DE" dirty="0"/>
              <a:t>in Anlehnung an EU-KI-Grundverordnung Artikel 3(1):</a:t>
            </a:r>
            <a:endParaRPr dirty="0"/>
          </a:p>
          <a:p>
            <a:pPr marL="0" indent="0">
              <a:lnSpc>
                <a:spcPts val="2600"/>
              </a:lnSpc>
              <a:buNone/>
              <a:defRPr/>
            </a:pPr>
            <a:endParaRPr lang="de-DE" dirty="0"/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de-DE" dirty="0"/>
              <a:t>"KI-System": ein maschinengestütztes System, das aus Trainingsdaten/-material ableitet, wie es Vorhersagen, Inhalte, Empfehlungen oder Entscheidungen erzeugen kann.</a:t>
            </a:r>
            <a:endParaRPr dirty="0"/>
          </a:p>
        </p:txBody>
      </p:sp>
      <p:sp>
        <p:nvSpPr>
          <p:cNvPr id="19729135" name="Textfeld 5"/>
          <p:cNvSpPr txBox="1"/>
          <p:nvPr/>
        </p:nvSpPr>
        <p:spPr bwMode="auto">
          <a:xfrm>
            <a:off x="5866227" y="5868904"/>
            <a:ext cx="623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800" dirty="0">
                <a:solidFill>
                  <a:srgbClr val="000000"/>
                </a:solidFill>
                <a:latin typeface="Arial"/>
              </a:rPr>
              <a:t>Eigene Darstellung in Anlehnung an: Steinke, Charlotte und Otto, Christina (2025): </a:t>
            </a:r>
            <a:r>
              <a:rPr lang="de-DE" sz="800" dirty="0" err="1">
                <a:solidFill>
                  <a:srgbClr val="000000"/>
                </a:solidFill>
                <a:latin typeface="Arial"/>
              </a:rPr>
              <a:t>genKI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-Führerschein. ChatGPT und Co. im Studium sicher einsetzen. Ein </a:t>
            </a:r>
            <a:r>
              <a:rPr lang="de-DE" sz="800" dirty="0" err="1">
                <a:solidFill>
                  <a:srgbClr val="000000"/>
                </a:solidFill>
                <a:latin typeface="Arial"/>
              </a:rPr>
              <a:t>Moodle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-Selbstlernkurs.  Stabsstelle Digitale Universität der Universität Jena / eTeach-Netzwerk Thüringen. Verfügbar unter: </a:t>
            </a:r>
            <a:r>
              <a:rPr lang="de-DE" sz="800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https://www.eteach-thueringen.de/gpp/lehrkonzept/gen-ki-fuehrerschein/</a:t>
            </a:r>
            <a:endParaRPr lang="de-DE" sz="8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0393301" name="Titel 1"/>
          <p:cNvSpPr>
            <a:spLocks noGrp="1"/>
          </p:cNvSpPr>
          <p:nvPr>
            <p:ph type="title"/>
          </p:nvPr>
        </p:nvSpPr>
        <p:spPr bwMode="auto">
          <a:xfrm>
            <a:off x="713225" y="539500"/>
            <a:ext cx="7717500" cy="538200"/>
          </a:xfrm>
        </p:spPr>
        <p:txBody>
          <a:bodyPr/>
          <a:lstStyle/>
          <a:p>
            <a:pPr>
              <a:defRPr/>
            </a:pPr>
            <a:r>
              <a:rPr lang="de-DE">
                <a:latin typeface="Candara"/>
              </a:rPr>
              <a:t>Large Language Modell (LLM)</a:t>
            </a:r>
            <a:endParaRPr/>
          </a:p>
        </p:txBody>
      </p:sp>
      <p:sp>
        <p:nvSpPr>
          <p:cNvPr id="1187293473" name="Untertitel 2"/>
          <p:cNvSpPr txBox="1"/>
          <p:nvPr/>
        </p:nvSpPr>
        <p:spPr bwMode="auto">
          <a:xfrm>
            <a:off x="713224" y="2090422"/>
            <a:ext cx="10328401" cy="357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de-DE" sz="2400" b="1" i="0">
                <a:solidFill>
                  <a:schemeClr val="tx1"/>
                </a:solidFill>
                <a:latin typeface="IBM Plex Sans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IBM Plex Sans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BM Plex Sans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IBM Plex Sans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IBM Plex Sans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1800" b="0" dirty="0">
                <a:latin typeface="+mn-lt"/>
              </a:rPr>
              <a:t>ein</a:t>
            </a:r>
            <a:r>
              <a:rPr lang="de-DE" sz="1800" dirty="0">
                <a:latin typeface="+mn-lt"/>
              </a:rPr>
              <a:t> </a:t>
            </a:r>
            <a:r>
              <a:rPr lang="de-DE" sz="1800" u="sng" dirty="0">
                <a:latin typeface="+mn-lt"/>
              </a:rPr>
              <a:t>computerlinguistisches Wahrscheinlichkeitsmodell</a:t>
            </a:r>
            <a:endParaRPr lang="de-DE" sz="1800" dirty="0">
              <a:latin typeface="+mn-lt"/>
            </a:endParaRPr>
          </a:p>
          <a:p>
            <a:pPr marL="42545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1800" b="0" dirty="0">
                <a:latin typeface="+mn-lt"/>
              </a:rPr>
              <a:t>aus einer </a:t>
            </a:r>
            <a:r>
              <a:rPr lang="de-DE" sz="1800" u="sng" dirty="0">
                <a:latin typeface="+mn-lt"/>
              </a:rPr>
              <a:t>Vielzahl von Daten </a:t>
            </a:r>
            <a:r>
              <a:rPr lang="de-DE" sz="1800" dirty="0">
                <a:latin typeface="+mn-lt"/>
              </a:rPr>
              <a:t>(</a:t>
            </a:r>
            <a:r>
              <a:rPr lang="de-DE" sz="1800" b="0" dirty="0">
                <a:latin typeface="+mn-lt"/>
              </a:rPr>
              <a:t>300 Milliarden Wörtern und 175 Milliarden Parametern bei ChatGPT)</a:t>
            </a:r>
            <a:endParaRPr dirty="0"/>
          </a:p>
          <a:p>
            <a:pPr marL="42545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1800" b="0" dirty="0">
                <a:latin typeface="+mn-lt"/>
              </a:rPr>
              <a:t>und durch einen </a:t>
            </a:r>
            <a:r>
              <a:rPr lang="de-DE" sz="1800" u="sng" dirty="0">
                <a:latin typeface="+mn-lt"/>
              </a:rPr>
              <a:t>rechenintensiven Trainingsprozesses</a:t>
            </a:r>
            <a:endParaRPr lang="de-DE" sz="1800" b="0" dirty="0">
              <a:latin typeface="+mn-lt"/>
            </a:endParaRPr>
          </a:p>
          <a:p>
            <a:pPr marL="425450" indent="-285750">
              <a:lnSpc>
                <a:spcPct val="200000"/>
              </a:lnSpc>
              <a:buFont typeface="Wingdings"/>
              <a:buChar char="Ø"/>
              <a:defRPr/>
            </a:pPr>
            <a:r>
              <a:rPr lang="de-DE" sz="1800" b="0" dirty="0">
                <a:latin typeface="+mn-lt"/>
              </a:rPr>
              <a:t>wurden </a:t>
            </a:r>
            <a:r>
              <a:rPr lang="de-DE" sz="1800" u="sng" dirty="0">
                <a:latin typeface="+mn-lt"/>
              </a:rPr>
              <a:t>Statistik zu Wort- und Satzfolge-Beziehungen </a:t>
            </a:r>
            <a:r>
              <a:rPr lang="de-DE" sz="1800" b="0" dirty="0">
                <a:latin typeface="+mn-lt"/>
              </a:rPr>
              <a:t>erhoben</a:t>
            </a:r>
            <a:endParaRPr dirty="0"/>
          </a:p>
          <a:p>
            <a:pPr marL="139700">
              <a:lnSpc>
                <a:spcPct val="150000"/>
              </a:lnSpc>
              <a:defRPr/>
            </a:pPr>
            <a:endParaRPr lang="de-DE" sz="1400" dirty="0">
              <a:latin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4B9A"/>
      </a:accent1>
      <a:accent2>
        <a:srgbClr val="8F70AF"/>
      </a:accent2>
      <a:accent3>
        <a:srgbClr val="12B3B3"/>
      </a:accent3>
      <a:accent4>
        <a:srgbClr val="F0889E"/>
      </a:accent4>
      <a:accent5>
        <a:srgbClr val="7EC291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2023-11-06_Strategierat_Folien</Template>
  <TotalTime>0</TotalTime>
  <Words>3207</Words>
  <Application>Microsoft Office PowerPoint</Application>
  <DocSecurity>0</DocSecurity>
  <PresentationFormat>Breitbild</PresentationFormat>
  <Paragraphs>496</Paragraphs>
  <Slides>58</Slides>
  <Notes>58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72" baseType="lpstr">
      <vt:lpstr>Aptos</vt:lpstr>
      <vt:lpstr>Arial</vt:lpstr>
      <vt:lpstr>Calibri</vt:lpstr>
      <vt:lpstr>Candara</vt:lpstr>
      <vt:lpstr>IBM Plex Mono SemiBold</vt:lpstr>
      <vt:lpstr>IBM Plex Sans</vt:lpstr>
      <vt:lpstr>IBM Plex Sans SemiBold</vt:lpstr>
      <vt:lpstr>merriweather</vt:lpstr>
      <vt:lpstr>Share Tech Mono</vt:lpstr>
      <vt:lpstr>Symbol</vt:lpstr>
      <vt:lpstr>Times New Roman</vt:lpstr>
      <vt:lpstr>var(--font-family-body)</vt:lpstr>
      <vt:lpstr>Wingdings</vt:lpstr>
      <vt:lpstr>Office</vt:lpstr>
      <vt:lpstr>Generative KI &amp; wissenschaftliches Arbeiten</vt:lpstr>
      <vt:lpstr>Begrüßung  &amp; interaktiver Einstieg</vt:lpstr>
      <vt:lpstr>Inhalte</vt:lpstr>
      <vt:lpstr>Grundlagen &amp; Begriffe (Basic-Variante)</vt:lpstr>
      <vt:lpstr>Was ist Künstliche Intelligenz und wie funktioniert diese Technologie?</vt:lpstr>
      <vt:lpstr>PowerPoint-Präsentation</vt:lpstr>
      <vt:lpstr>PowerPoint-Präsentation</vt:lpstr>
      <vt:lpstr>Künstliche Intelligenz (KI)/ Artificial Intelligence (AI) KI und ihre Teilgebiete</vt:lpstr>
      <vt:lpstr>Large Language Modell (LLM)</vt:lpstr>
      <vt:lpstr>Aufbau &amp; Pre-Training von Sprachmodelle</vt:lpstr>
      <vt:lpstr>Pre-Training: Vorhersage des nächsten Wortes</vt:lpstr>
      <vt:lpstr>PowerPoint-Präsentation</vt:lpstr>
      <vt:lpstr>Transformer und Attention-Mechanismus</vt:lpstr>
      <vt:lpstr>Chatbots</vt:lpstr>
      <vt:lpstr>Feintuning des LLMs</vt:lpstr>
      <vt:lpstr>Take aways</vt:lpstr>
      <vt:lpstr>Grundlagen &amp; Begriffe (Advanced-Variante)</vt:lpstr>
      <vt:lpstr>PowerPoint-Präsentation</vt:lpstr>
      <vt:lpstr>Was ist Künstliche Intelligenz und wie funktioniert diese Technologie?</vt:lpstr>
      <vt:lpstr>Bedeutung von Grundlagenwissen?</vt:lpstr>
      <vt:lpstr>Teilgebiete der künstlichen Intelligenz</vt:lpstr>
      <vt:lpstr>Was ist textgenerative KI?</vt:lpstr>
      <vt:lpstr>Token und Embeddings</vt:lpstr>
      <vt:lpstr>Aufbau und Pre-Training von Sprachmodelle</vt:lpstr>
      <vt:lpstr>ML-Methoden</vt:lpstr>
      <vt:lpstr>Transformer und Attention-Mechanismus</vt:lpstr>
      <vt:lpstr>Chatbots</vt:lpstr>
      <vt:lpstr>Feintuning des LLMs</vt:lpstr>
      <vt:lpstr>PowerPoint-Präsentation</vt:lpstr>
      <vt:lpstr>Unbedingt beachten:</vt:lpstr>
      <vt:lpstr>Ethische &amp; ökologische Herausforderungen</vt:lpstr>
      <vt:lpstr>Prekäre Klickarbeit</vt:lpstr>
      <vt:lpstr>Blackbox genKI &amp; Biases</vt:lpstr>
      <vt:lpstr>genKI als Klima- &amp; Ressourcenkiller</vt:lpstr>
      <vt:lpstr>PowerPoint-Präsentation</vt:lpstr>
      <vt:lpstr>Generative KI &amp; wissenschaftliches Arbeiten</vt:lpstr>
      <vt:lpstr>Welche Funktion(en) hat das Schreiben in der Wissenschaft, das wissenschaftliche Schreiben?</vt:lpstr>
      <vt:lpstr>Die Phasen des wissenschaftlichen Schreibens</vt:lpstr>
      <vt:lpstr>PowerPoint-Präsentation</vt:lpstr>
      <vt:lpstr>PowerPoint-Präsentation</vt:lpstr>
      <vt:lpstr>PowerPoint-Präsentation</vt:lpstr>
      <vt:lpstr>Urheberrecht</vt:lpstr>
      <vt:lpstr>Datenschutz</vt:lpstr>
      <vt:lpstr>Gute Wissenschaftliche Praxis</vt:lpstr>
      <vt:lpstr>Rechtliche Regelungen an der Hochschule</vt:lpstr>
      <vt:lpstr>Zugänge zu genKI-Tools an der Hochschule</vt:lpstr>
      <vt:lpstr>Hands on ChatGPT: seminarbezogener Praxistext</vt:lpstr>
      <vt:lpstr>Arbeitsauftrag</vt:lpstr>
      <vt:lpstr>Reflexion</vt:lpstr>
      <vt:lpstr>Besserer Output durch richtiges Prompting</vt:lpstr>
      <vt:lpstr>Grundregeln</vt:lpstr>
      <vt:lpstr>Prompt-Struktur</vt:lpstr>
      <vt:lpstr>Arbeitsauftrag 2 (optional)</vt:lpstr>
      <vt:lpstr>Fragen &amp; Abschluss</vt:lpstr>
      <vt:lpstr>Zur weiteren Beschäftigung</vt:lpstr>
      <vt:lpstr>Literatur</vt:lpstr>
      <vt:lpstr>Veranstaltungen &amp; Workshops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 eSalsa Jahrestagung</dc:title>
  <dc:subject/>
  <dc:creator>Sebastian Metag</dc:creator>
  <cp:keywords/>
  <dc:description/>
  <cp:lastModifiedBy>Martina Gerhardt</cp:lastModifiedBy>
  <cp:revision>234</cp:revision>
  <dcterms:created xsi:type="dcterms:W3CDTF">2023-11-03T15:20:06Z</dcterms:created>
  <dcterms:modified xsi:type="dcterms:W3CDTF">2026-03-31T10:58:39Z</dcterms:modified>
  <cp:category/>
  <dc:identifier/>
  <cp:contentStatus/>
  <dc:language/>
  <cp:version/>
</cp:coreProperties>
</file>